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1.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3" r:id="rId2"/>
    <p:sldId id="295" r:id="rId3"/>
    <p:sldId id="256" r:id="rId4"/>
    <p:sldId id="320" r:id="rId5"/>
    <p:sldId id="327" r:id="rId6"/>
    <p:sldId id="328" r:id="rId7"/>
    <p:sldId id="329" r:id="rId8"/>
    <p:sldId id="257" r:id="rId9"/>
    <p:sldId id="340" r:id="rId10"/>
    <p:sldId id="330" r:id="rId11"/>
    <p:sldId id="331" r:id="rId12"/>
    <p:sldId id="332" r:id="rId13"/>
    <p:sldId id="333" r:id="rId14"/>
    <p:sldId id="334" r:id="rId15"/>
    <p:sldId id="267" r:id="rId16"/>
    <p:sldId id="262" r:id="rId17"/>
    <p:sldId id="265" r:id="rId18"/>
    <p:sldId id="278" r:id="rId19"/>
    <p:sldId id="335" r:id="rId20"/>
    <p:sldId id="319" r:id="rId21"/>
    <p:sldId id="338" r:id="rId22"/>
    <p:sldId id="341" r:id="rId23"/>
    <p:sldId id="337" r:id="rId24"/>
    <p:sldId id="339" r:id="rId25"/>
    <p:sldId id="308" r:id="rId26"/>
  </p:sldIdLst>
  <p:sldSz cx="12192000" cy="6858000"/>
  <p:notesSz cx="6858000" cy="9144000"/>
  <p:defaultTextStyle>
    <a:defPPr>
      <a:defRPr lang="am-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D43"/>
    <a:srgbClr val="83C937"/>
    <a:srgbClr val="091B33"/>
    <a:srgbClr val="0D294E"/>
    <a:srgbClr val="1BC72B"/>
    <a:srgbClr val="BC00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501" autoAdjust="0"/>
  </p:normalViewPr>
  <p:slideViewPr>
    <p:cSldViewPr snapToGrid="0">
      <p:cViewPr varScale="1">
        <p:scale>
          <a:sx n="88" d="100"/>
          <a:sy n="88" d="100"/>
        </p:scale>
        <p:origin x="6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m-E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7985D-943B-4069-B7D7-EE33550A836B}" type="datetimeFigureOut">
              <a:rPr lang="am-ET" smtClean="0"/>
              <a:t>07/06/2024</a:t>
            </a:fld>
            <a:endParaRPr lang="am-E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m-E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m-E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F4553-98E5-401F-8AE1-61FF6E62DFBF}" type="slidenum">
              <a:rPr lang="am-ET" smtClean="0"/>
              <a:t>‹#›</a:t>
            </a:fld>
            <a:endParaRPr lang="am-ET"/>
          </a:p>
        </p:txBody>
      </p:sp>
    </p:spTree>
    <p:extLst>
      <p:ext uri="{BB962C8B-B14F-4D97-AF65-F5344CB8AC3E}">
        <p14:creationId xmlns:p14="http://schemas.microsoft.com/office/powerpoint/2010/main" val="318906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4EFEC-B76E-4AE2-B8A6-BB1077344AD0}" type="slidenum">
              <a:rPr kumimoji="0" lang="pl-P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l-P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766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m-ET" dirty="0"/>
          </a:p>
        </p:txBody>
      </p:sp>
      <p:sp>
        <p:nvSpPr>
          <p:cNvPr id="4" name="Slide Number Placeholder 3"/>
          <p:cNvSpPr>
            <a:spLocks noGrp="1"/>
          </p:cNvSpPr>
          <p:nvPr>
            <p:ph type="sldNum" sz="quarter" idx="5"/>
          </p:nvPr>
        </p:nvSpPr>
        <p:spPr/>
        <p:txBody>
          <a:bodyPr/>
          <a:lstStyle/>
          <a:p>
            <a:fld id="{4D6F4553-98E5-401F-8AE1-61FF6E62DFBF}" type="slidenum">
              <a:rPr lang="am-ET" smtClean="0"/>
              <a:t>10</a:t>
            </a:fld>
            <a:endParaRPr lang="am-ET"/>
          </a:p>
        </p:txBody>
      </p:sp>
    </p:spTree>
    <p:extLst>
      <p:ext uri="{BB962C8B-B14F-4D97-AF65-F5344CB8AC3E}">
        <p14:creationId xmlns:p14="http://schemas.microsoft.com/office/powerpoint/2010/main" val="8339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5"/>
          </p:nvPr>
        </p:nvSpPr>
        <p:spPr/>
        <p:txBody>
          <a:bodyPr/>
          <a:lstStyle/>
          <a:p>
            <a:fld id="{4D6F4553-98E5-401F-8AE1-61FF6E62DFBF}" type="slidenum">
              <a:rPr lang="am-ET" smtClean="0"/>
              <a:t>11</a:t>
            </a:fld>
            <a:endParaRPr lang="am-ET"/>
          </a:p>
        </p:txBody>
      </p:sp>
    </p:spTree>
    <p:extLst>
      <p:ext uri="{BB962C8B-B14F-4D97-AF65-F5344CB8AC3E}">
        <p14:creationId xmlns:p14="http://schemas.microsoft.com/office/powerpoint/2010/main" val="3320592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Make remote appointment request available to patients</a:t>
            </a:r>
            <a:endParaRPr lang="en-US" sz="1200" dirty="0" smtClean="0">
              <a:solidFill>
                <a:srgbClr val="002060"/>
              </a:solidFill>
              <a:latin typeface="Century Gothic"/>
            </a:endParaRPr>
          </a:p>
          <a:p>
            <a:pPr>
              <a:defRPr/>
            </a:pPr>
            <a:r>
              <a:rPr lang="en-US" sz="1200" b="1" dirty="0" smtClean="0">
                <a:solidFill>
                  <a:srgbClr val="002060"/>
                </a:solidFill>
                <a:latin typeface="Century Gothic"/>
              </a:rPr>
              <a:t>Increased Patient Satisfaction</a:t>
            </a:r>
          </a:p>
          <a:p>
            <a:pPr>
              <a:defRPr/>
            </a:pPr>
            <a:r>
              <a:rPr lang="en-US" sz="1200" b="1" dirty="0" smtClean="0">
                <a:solidFill>
                  <a:srgbClr val="002060"/>
                </a:solidFill>
                <a:latin typeface="Century Gothic"/>
              </a:rPr>
              <a:t>   - </a:t>
            </a:r>
            <a:r>
              <a:rPr lang="en-US" sz="1200" dirty="0" smtClean="0">
                <a:solidFill>
                  <a:srgbClr val="002060"/>
                </a:solidFill>
                <a:latin typeface="Century Gothic"/>
              </a:rPr>
              <a:t>reduced wait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Display available doctor information to the patients</a:t>
            </a:r>
            <a:endParaRPr lang="en-US" sz="1200" dirty="0" smtClean="0">
              <a:solidFill>
                <a:srgbClr val="002060"/>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Reduced Missed Appointments</a:t>
            </a:r>
            <a:endParaRPr lang="en-US" sz="1200" dirty="0" smtClean="0">
              <a:solidFill>
                <a:srgbClr val="002060"/>
              </a:solidFill>
              <a:latin typeface="Century Gothic"/>
            </a:endParaRPr>
          </a:p>
        </p:txBody>
      </p:sp>
      <p:sp>
        <p:nvSpPr>
          <p:cNvPr id="4" name="Slide Number Placeholder 3"/>
          <p:cNvSpPr>
            <a:spLocks noGrp="1"/>
          </p:cNvSpPr>
          <p:nvPr>
            <p:ph type="sldNum" sz="quarter" idx="5"/>
          </p:nvPr>
        </p:nvSpPr>
        <p:spPr/>
        <p:txBody>
          <a:bodyPr/>
          <a:lstStyle/>
          <a:p>
            <a:fld id="{4D6F4553-98E5-401F-8AE1-61FF6E62DFBF}" type="slidenum">
              <a:rPr lang="am-ET" smtClean="0"/>
              <a:t>12</a:t>
            </a:fld>
            <a:endParaRPr lang="am-ET"/>
          </a:p>
        </p:txBody>
      </p:sp>
    </p:spTree>
    <p:extLst>
      <p:ext uri="{BB962C8B-B14F-4D97-AF65-F5344CB8AC3E}">
        <p14:creationId xmlns:p14="http://schemas.microsoft.com/office/powerpoint/2010/main" val="3280231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Make remote appointment request available to patients</a:t>
            </a:r>
            <a:endParaRPr lang="en-US" sz="1200" dirty="0" smtClean="0">
              <a:solidFill>
                <a:srgbClr val="002060"/>
              </a:solidFill>
              <a:latin typeface="Century Gothic"/>
            </a:endParaRPr>
          </a:p>
          <a:p>
            <a:pPr>
              <a:defRPr/>
            </a:pPr>
            <a:r>
              <a:rPr lang="en-US" sz="1200" b="1" dirty="0" smtClean="0">
                <a:solidFill>
                  <a:srgbClr val="002060"/>
                </a:solidFill>
                <a:latin typeface="Century Gothic"/>
              </a:rPr>
              <a:t>Increased Patient Satisfaction</a:t>
            </a:r>
          </a:p>
          <a:p>
            <a:pPr>
              <a:defRPr/>
            </a:pPr>
            <a:r>
              <a:rPr lang="en-US" sz="1200" b="1" dirty="0" smtClean="0">
                <a:solidFill>
                  <a:srgbClr val="002060"/>
                </a:solidFill>
                <a:latin typeface="Century Gothic"/>
              </a:rPr>
              <a:t>   - </a:t>
            </a:r>
            <a:r>
              <a:rPr lang="en-US" sz="1200" dirty="0" smtClean="0">
                <a:solidFill>
                  <a:srgbClr val="002060"/>
                </a:solidFill>
                <a:latin typeface="Century Gothic"/>
              </a:rPr>
              <a:t>reduced wait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Display available doctor information to the patients</a:t>
            </a:r>
            <a:endParaRPr lang="en-US" sz="1200" dirty="0" smtClean="0">
              <a:solidFill>
                <a:srgbClr val="002060"/>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Reduced Missed Appointments</a:t>
            </a:r>
            <a:endParaRPr lang="en-US" sz="1200" dirty="0" smtClean="0">
              <a:solidFill>
                <a:srgbClr val="002060"/>
              </a:solidFill>
              <a:latin typeface="Century Gothic"/>
            </a:endParaRPr>
          </a:p>
        </p:txBody>
      </p:sp>
      <p:sp>
        <p:nvSpPr>
          <p:cNvPr id="4" name="Slide Number Placeholder 3"/>
          <p:cNvSpPr>
            <a:spLocks noGrp="1"/>
          </p:cNvSpPr>
          <p:nvPr>
            <p:ph type="sldNum" sz="quarter" idx="5"/>
          </p:nvPr>
        </p:nvSpPr>
        <p:spPr/>
        <p:txBody>
          <a:bodyPr/>
          <a:lstStyle/>
          <a:p>
            <a:fld id="{4D6F4553-98E5-401F-8AE1-61FF6E62DFBF}" type="slidenum">
              <a:rPr lang="am-ET" smtClean="0"/>
              <a:t>13</a:t>
            </a:fld>
            <a:endParaRPr lang="am-ET"/>
          </a:p>
        </p:txBody>
      </p:sp>
    </p:spTree>
    <p:extLst>
      <p:ext uri="{BB962C8B-B14F-4D97-AF65-F5344CB8AC3E}">
        <p14:creationId xmlns:p14="http://schemas.microsoft.com/office/powerpoint/2010/main" val="3891554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m-ET" dirty="0"/>
          </a:p>
        </p:txBody>
      </p:sp>
      <p:sp>
        <p:nvSpPr>
          <p:cNvPr id="4" name="Slide Number Placeholder 3"/>
          <p:cNvSpPr>
            <a:spLocks noGrp="1"/>
          </p:cNvSpPr>
          <p:nvPr>
            <p:ph type="sldNum" sz="quarter" idx="5"/>
          </p:nvPr>
        </p:nvSpPr>
        <p:spPr/>
        <p:txBody>
          <a:bodyPr/>
          <a:lstStyle/>
          <a:p>
            <a:fld id="{4D6F4553-98E5-401F-8AE1-61FF6E62DFBF}" type="slidenum">
              <a:rPr lang="am-ET" smtClean="0"/>
              <a:t>14</a:t>
            </a:fld>
            <a:endParaRPr lang="am-ET"/>
          </a:p>
        </p:txBody>
      </p:sp>
    </p:spTree>
    <p:extLst>
      <p:ext uri="{BB962C8B-B14F-4D97-AF65-F5344CB8AC3E}">
        <p14:creationId xmlns:p14="http://schemas.microsoft.com/office/powerpoint/2010/main" val="194345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151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Specially by using</a:t>
            </a:r>
            <a:r>
              <a:rPr lang="en-US" baseline="0" dirty="0" smtClean="0"/>
              <a:t> </a:t>
            </a:r>
            <a:r>
              <a:rPr lang="en-US" dirty="0" smtClean="0"/>
              <a:t>invalid data input, high user load</a:t>
            </a:r>
            <a:endParaRPr lang="am-ET" dirty="0"/>
          </a:p>
        </p:txBody>
      </p:sp>
      <p:sp>
        <p:nvSpPr>
          <p:cNvPr id="4" name="Slide Number Placeholder 3"/>
          <p:cNvSpPr>
            <a:spLocks noGrp="1"/>
          </p:cNvSpPr>
          <p:nvPr>
            <p:ph type="sldNum" sz="quarter" idx="5"/>
          </p:nvPr>
        </p:nvSpPr>
        <p:spPr/>
        <p:txBody>
          <a:bodyPr/>
          <a:lstStyle/>
          <a:p>
            <a:fld id="{4D6F4553-98E5-401F-8AE1-61FF6E62DFBF}" type="slidenum">
              <a:rPr lang="am-ET" smtClean="0"/>
              <a:t>19</a:t>
            </a:fld>
            <a:endParaRPr lang="am-ET"/>
          </a:p>
        </p:txBody>
      </p:sp>
    </p:spTree>
    <p:extLst>
      <p:ext uri="{BB962C8B-B14F-4D97-AF65-F5344CB8AC3E}">
        <p14:creationId xmlns:p14="http://schemas.microsoft.com/office/powerpoint/2010/main" val="3126334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m-ET" dirty="0"/>
          </a:p>
        </p:txBody>
      </p:sp>
      <p:sp>
        <p:nvSpPr>
          <p:cNvPr id="4" name="Slide Number Placeholder 3"/>
          <p:cNvSpPr>
            <a:spLocks noGrp="1"/>
          </p:cNvSpPr>
          <p:nvPr>
            <p:ph type="sldNum" sz="quarter" idx="5"/>
          </p:nvPr>
        </p:nvSpPr>
        <p:spPr/>
        <p:txBody>
          <a:bodyPr/>
          <a:lstStyle/>
          <a:p>
            <a:fld id="{4D6F4553-98E5-401F-8AE1-61FF6E62DFBF}" type="slidenum">
              <a:rPr lang="am-ET" smtClean="0"/>
              <a:t>23</a:t>
            </a:fld>
            <a:endParaRPr lang="am-ET"/>
          </a:p>
        </p:txBody>
      </p:sp>
    </p:spTree>
    <p:extLst>
      <p:ext uri="{BB962C8B-B14F-4D97-AF65-F5344CB8AC3E}">
        <p14:creationId xmlns:p14="http://schemas.microsoft.com/office/powerpoint/2010/main" val="329918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226AB8-ACBE-42E6-92F5-667EDDCD9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65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how the admin change the hard coded timeslot for patients to select? first they are hard code timeslots but if later required how to do so? the project is done in flutter and laravel for backend and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D6F4553-98E5-401F-8AE1-61FF6E62DFBF}" type="slidenum">
              <a:rPr lang="am-ET" smtClean="0"/>
              <a:t>2</a:t>
            </a:fld>
            <a:endParaRPr lang="am-ET"/>
          </a:p>
        </p:txBody>
      </p:sp>
    </p:spTree>
    <p:extLst>
      <p:ext uri="{BB962C8B-B14F-4D97-AF65-F5344CB8AC3E}">
        <p14:creationId xmlns:p14="http://schemas.microsoft.com/office/powerpoint/2010/main" val="84795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m-ET" dirty="0"/>
          </a:p>
        </p:txBody>
      </p:sp>
      <p:sp>
        <p:nvSpPr>
          <p:cNvPr id="4" name="Slide Number Placeholder 3"/>
          <p:cNvSpPr>
            <a:spLocks noGrp="1"/>
          </p:cNvSpPr>
          <p:nvPr>
            <p:ph type="sldNum" sz="quarter" idx="5"/>
          </p:nvPr>
        </p:nvSpPr>
        <p:spPr/>
        <p:txBody>
          <a:bodyPr/>
          <a:lstStyle/>
          <a:p>
            <a:fld id="{4D6F4553-98E5-401F-8AE1-61FF6E62DFBF}" type="slidenum">
              <a:rPr lang="am-ET" smtClean="0"/>
              <a:t>3</a:t>
            </a:fld>
            <a:endParaRPr lang="am-ET"/>
          </a:p>
        </p:txBody>
      </p:sp>
    </p:spTree>
    <p:extLst>
      <p:ext uri="{BB962C8B-B14F-4D97-AF65-F5344CB8AC3E}">
        <p14:creationId xmlns:p14="http://schemas.microsoft.com/office/powerpoint/2010/main" val="60142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Scheduling appointments might be restricted to office hours,</a:t>
            </a:r>
            <a:r>
              <a:rPr lang="en-US" baseline="0" dirty="0" smtClean="0"/>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files get lost or shuffled</a:t>
            </a:r>
            <a:r>
              <a:rPr lang="en-US" dirty="0" smtClean="0"/>
              <a:t>, Limited information can lead to patient uncertainty, A lack of knowledge about the doctor can contribute to a less satisfying patient experience</a:t>
            </a:r>
          </a:p>
          <a:p>
            <a:r>
              <a:rPr lang="en-US" dirty="0" smtClean="0"/>
              <a:t>In many hospitals, the process of managing appointments is primarily manual, leading to several inefficiencies and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Maiandra GD" panose="020E0502030308020204" pitchFamily="34" charset="0"/>
              </a:rPr>
              <a:t>Forgetting appointment – missed </a:t>
            </a:r>
            <a:r>
              <a:rPr lang="en-US" sz="1200" dirty="0" err="1" smtClean="0">
                <a:solidFill>
                  <a:schemeClr val="bg1">
                    <a:lumMod val="65000"/>
                  </a:schemeClr>
                </a:solidFill>
                <a:latin typeface="Maiandra GD" panose="020E0502030308020204" pitchFamily="34" charset="0"/>
              </a:rPr>
              <a:t>appts</a:t>
            </a:r>
            <a:r>
              <a:rPr lang="en-US" sz="1200" dirty="0" smtClean="0">
                <a:solidFill>
                  <a:schemeClr val="bg1">
                    <a:lumMod val="65000"/>
                  </a:schemeClr>
                </a:solidFill>
                <a:latin typeface="Maiandra GD" panose="020E0502030308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patients can't access information about the doctor's specialties, they might miss out on services they could benefit from</a:t>
            </a:r>
            <a:endParaRPr lang="en-US" sz="1200" dirty="0" smtClean="0">
              <a:solidFill>
                <a:schemeClr val="bg1">
                  <a:lumMod val="65000"/>
                </a:schemeClr>
              </a:solidFill>
              <a:latin typeface="Maiandra GD" panose="020E0502030308020204" pitchFamily="34" charset="0"/>
            </a:endParaRPr>
          </a:p>
        </p:txBody>
      </p:sp>
      <p:sp>
        <p:nvSpPr>
          <p:cNvPr id="4" name="Slide Number Placeholder 3"/>
          <p:cNvSpPr>
            <a:spLocks noGrp="1"/>
          </p:cNvSpPr>
          <p:nvPr>
            <p:ph type="sldNum" sz="quarter" idx="10"/>
          </p:nvPr>
        </p:nvSpPr>
        <p:spPr/>
        <p:txBody>
          <a:bodyPr/>
          <a:lstStyle/>
          <a:p>
            <a:fld id="{4D6F4553-98E5-401F-8AE1-61FF6E62DFBF}" type="slidenum">
              <a:rPr lang="am-ET" smtClean="0"/>
              <a:t>4</a:t>
            </a:fld>
            <a:endParaRPr lang="am-ET"/>
          </a:p>
        </p:txBody>
      </p:sp>
    </p:spTree>
    <p:extLst>
      <p:ext uri="{BB962C8B-B14F-4D97-AF65-F5344CB8AC3E}">
        <p14:creationId xmlns:p14="http://schemas.microsoft.com/office/powerpoint/2010/main" val="411779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Scheduling appointments might be restricted to office hours,</a:t>
            </a:r>
            <a:r>
              <a:rPr lang="en-US" baseline="0" dirty="0" smtClean="0"/>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files get lost or shuffled</a:t>
            </a:r>
            <a:r>
              <a:rPr lang="en-US" dirty="0" smtClean="0"/>
              <a:t>, Limited information can lead to patient uncertainty, A lack of knowledge about the doctor can contribute to a less satisfying patient experience</a:t>
            </a:r>
          </a:p>
          <a:p>
            <a:r>
              <a:rPr lang="en-US" dirty="0" smtClean="0"/>
              <a:t>In many hospitals, the process of managing appointments is primarily manual, leading to several inefficiencies and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Maiandra GD" panose="020E0502030308020204" pitchFamily="34" charset="0"/>
              </a:rPr>
              <a:t>Forgetting appointment – missed </a:t>
            </a:r>
            <a:r>
              <a:rPr lang="en-US" sz="1200" dirty="0" err="1" smtClean="0">
                <a:solidFill>
                  <a:schemeClr val="bg1">
                    <a:lumMod val="65000"/>
                  </a:schemeClr>
                </a:solidFill>
                <a:latin typeface="Maiandra GD" panose="020E0502030308020204" pitchFamily="34" charset="0"/>
              </a:rPr>
              <a:t>appts</a:t>
            </a:r>
            <a:r>
              <a:rPr lang="en-US" sz="1200" dirty="0" smtClean="0">
                <a:solidFill>
                  <a:schemeClr val="bg1">
                    <a:lumMod val="65000"/>
                  </a:schemeClr>
                </a:solidFill>
                <a:latin typeface="Maiandra GD" panose="020E0502030308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patients can't access information about the doctor's specialties, they might miss out on services they could benefit from</a:t>
            </a:r>
            <a:endParaRPr lang="en-US" sz="1200" dirty="0" smtClean="0">
              <a:solidFill>
                <a:schemeClr val="bg1">
                  <a:lumMod val="65000"/>
                </a:schemeClr>
              </a:solidFill>
              <a:latin typeface="Maiandra GD" panose="020E0502030308020204" pitchFamily="34" charset="0"/>
            </a:endParaRPr>
          </a:p>
        </p:txBody>
      </p:sp>
      <p:sp>
        <p:nvSpPr>
          <p:cNvPr id="4" name="Slide Number Placeholder 3"/>
          <p:cNvSpPr>
            <a:spLocks noGrp="1"/>
          </p:cNvSpPr>
          <p:nvPr>
            <p:ph type="sldNum" sz="quarter" idx="10"/>
          </p:nvPr>
        </p:nvSpPr>
        <p:spPr/>
        <p:txBody>
          <a:bodyPr/>
          <a:lstStyle/>
          <a:p>
            <a:fld id="{4D6F4553-98E5-401F-8AE1-61FF6E62DFBF}" type="slidenum">
              <a:rPr lang="am-ET" smtClean="0"/>
              <a:t>5</a:t>
            </a:fld>
            <a:endParaRPr lang="am-ET"/>
          </a:p>
        </p:txBody>
      </p:sp>
    </p:spTree>
    <p:extLst>
      <p:ext uri="{BB962C8B-B14F-4D97-AF65-F5344CB8AC3E}">
        <p14:creationId xmlns:p14="http://schemas.microsoft.com/office/powerpoint/2010/main" val="36510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Scheduling appointments might be restricted to office hours,</a:t>
            </a:r>
            <a:r>
              <a:rPr lang="en-US" baseline="0" dirty="0" smtClean="0"/>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files get lost or shuffled</a:t>
            </a:r>
            <a:r>
              <a:rPr lang="en-US" dirty="0" smtClean="0"/>
              <a:t>, Limited information can lead to patient uncertainty, A lack of knowledge about the doctor can contribute to a less satisfying patient experience</a:t>
            </a:r>
          </a:p>
          <a:p>
            <a:r>
              <a:rPr lang="en-US" dirty="0" smtClean="0"/>
              <a:t>In many hospitals, the process of managing appointments is primarily manual, leading to several inefficiencies and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Maiandra GD" panose="020E0502030308020204" pitchFamily="34" charset="0"/>
              </a:rPr>
              <a:t>Forgetting appointment – missed </a:t>
            </a:r>
            <a:r>
              <a:rPr lang="en-US" sz="1200" dirty="0" err="1" smtClean="0">
                <a:solidFill>
                  <a:schemeClr val="bg1">
                    <a:lumMod val="65000"/>
                  </a:schemeClr>
                </a:solidFill>
                <a:latin typeface="Maiandra GD" panose="020E0502030308020204" pitchFamily="34" charset="0"/>
              </a:rPr>
              <a:t>appts</a:t>
            </a:r>
            <a:r>
              <a:rPr lang="en-US" sz="1200" dirty="0" smtClean="0">
                <a:solidFill>
                  <a:schemeClr val="bg1">
                    <a:lumMod val="65000"/>
                  </a:schemeClr>
                </a:solidFill>
                <a:latin typeface="Maiandra GD" panose="020E0502030308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patients can't access information about the doctor's specialties, they might miss out on services they could benefit from</a:t>
            </a:r>
            <a:endParaRPr lang="en-US" sz="1200" dirty="0" smtClean="0">
              <a:solidFill>
                <a:schemeClr val="bg1">
                  <a:lumMod val="65000"/>
                </a:schemeClr>
              </a:solidFill>
              <a:latin typeface="Maiandra GD" panose="020E0502030308020204" pitchFamily="34" charset="0"/>
            </a:endParaRPr>
          </a:p>
        </p:txBody>
      </p:sp>
      <p:sp>
        <p:nvSpPr>
          <p:cNvPr id="4" name="Slide Number Placeholder 3"/>
          <p:cNvSpPr>
            <a:spLocks noGrp="1"/>
          </p:cNvSpPr>
          <p:nvPr>
            <p:ph type="sldNum" sz="quarter" idx="10"/>
          </p:nvPr>
        </p:nvSpPr>
        <p:spPr/>
        <p:txBody>
          <a:bodyPr/>
          <a:lstStyle/>
          <a:p>
            <a:fld id="{4D6F4553-98E5-401F-8AE1-61FF6E62DFBF}" type="slidenum">
              <a:rPr lang="am-ET" smtClean="0"/>
              <a:t>6</a:t>
            </a:fld>
            <a:endParaRPr lang="am-ET"/>
          </a:p>
        </p:txBody>
      </p:sp>
    </p:spTree>
    <p:extLst>
      <p:ext uri="{BB962C8B-B14F-4D97-AF65-F5344CB8AC3E}">
        <p14:creationId xmlns:p14="http://schemas.microsoft.com/office/powerpoint/2010/main" val="2039607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Scheduling appointments might be restricted to office hours,</a:t>
            </a:r>
            <a:r>
              <a:rPr lang="en-US" baseline="0" dirty="0" smtClean="0"/>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files get lost or shuffled</a:t>
            </a:r>
            <a:r>
              <a:rPr lang="en-US" dirty="0" smtClean="0"/>
              <a:t>, Limited information can lead to patient uncertainty, A lack of knowledge about the doctor can contribute to a less satisfying patient experience</a:t>
            </a:r>
          </a:p>
          <a:p>
            <a:r>
              <a:rPr lang="en-US" dirty="0" smtClean="0"/>
              <a:t>In many hospitals, the process of managing appointments is primarily manual, leading to several inefficiencies and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Maiandra GD" panose="020E0502030308020204" pitchFamily="34" charset="0"/>
              </a:rPr>
              <a:t>Forgetting appointment – missed </a:t>
            </a:r>
            <a:r>
              <a:rPr lang="en-US" sz="1200" dirty="0" err="1" smtClean="0">
                <a:solidFill>
                  <a:schemeClr val="bg1">
                    <a:lumMod val="65000"/>
                  </a:schemeClr>
                </a:solidFill>
                <a:latin typeface="Maiandra GD" panose="020E0502030308020204" pitchFamily="34" charset="0"/>
              </a:rPr>
              <a:t>appts</a:t>
            </a:r>
            <a:r>
              <a:rPr lang="en-US" sz="1200" dirty="0" smtClean="0">
                <a:solidFill>
                  <a:schemeClr val="bg1">
                    <a:lumMod val="65000"/>
                  </a:schemeClr>
                </a:solidFill>
                <a:latin typeface="Maiandra GD" panose="020E0502030308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patients can't access information about the doctor's specialties, they might miss out on services they could benefit from</a:t>
            </a:r>
            <a:endParaRPr lang="en-US" sz="1200" dirty="0" smtClean="0">
              <a:solidFill>
                <a:schemeClr val="bg1">
                  <a:lumMod val="65000"/>
                </a:schemeClr>
              </a:solidFill>
              <a:latin typeface="Maiandra GD" panose="020E0502030308020204" pitchFamily="34" charset="0"/>
            </a:endParaRPr>
          </a:p>
        </p:txBody>
      </p:sp>
      <p:sp>
        <p:nvSpPr>
          <p:cNvPr id="4" name="Slide Number Placeholder 3"/>
          <p:cNvSpPr>
            <a:spLocks noGrp="1"/>
          </p:cNvSpPr>
          <p:nvPr>
            <p:ph type="sldNum" sz="quarter" idx="10"/>
          </p:nvPr>
        </p:nvSpPr>
        <p:spPr/>
        <p:txBody>
          <a:bodyPr/>
          <a:lstStyle/>
          <a:p>
            <a:fld id="{4D6F4553-98E5-401F-8AE1-61FF6E62DFBF}" type="slidenum">
              <a:rPr lang="am-ET" smtClean="0"/>
              <a:t>7</a:t>
            </a:fld>
            <a:endParaRPr lang="am-ET"/>
          </a:p>
        </p:txBody>
      </p:sp>
    </p:spTree>
    <p:extLst>
      <p:ext uri="{BB962C8B-B14F-4D97-AF65-F5344CB8AC3E}">
        <p14:creationId xmlns:p14="http://schemas.microsoft.com/office/powerpoint/2010/main" val="355647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Make remote appointment request available to patients</a:t>
            </a:r>
            <a:endParaRPr lang="en-US" sz="1200" dirty="0" smtClean="0">
              <a:solidFill>
                <a:srgbClr val="002060"/>
              </a:solidFill>
              <a:latin typeface="Century Gothic"/>
            </a:endParaRPr>
          </a:p>
          <a:p>
            <a:pPr>
              <a:defRPr/>
            </a:pPr>
            <a:r>
              <a:rPr lang="en-US" sz="1200" b="1" dirty="0" smtClean="0">
                <a:solidFill>
                  <a:srgbClr val="002060"/>
                </a:solidFill>
                <a:latin typeface="Century Gothic"/>
              </a:rPr>
              <a:t>Increased Patient Satisfaction</a:t>
            </a:r>
          </a:p>
          <a:p>
            <a:pPr>
              <a:defRPr/>
            </a:pPr>
            <a:r>
              <a:rPr lang="en-US" sz="1200" b="1" dirty="0" smtClean="0">
                <a:solidFill>
                  <a:srgbClr val="002060"/>
                </a:solidFill>
                <a:latin typeface="Century Gothic"/>
              </a:rPr>
              <a:t>   - </a:t>
            </a:r>
            <a:r>
              <a:rPr lang="en-US" sz="1200" dirty="0" smtClean="0">
                <a:solidFill>
                  <a:srgbClr val="002060"/>
                </a:solidFill>
                <a:latin typeface="Century Gothic"/>
              </a:rPr>
              <a:t>reduced wait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Display available doctor information to the patients</a:t>
            </a:r>
            <a:endParaRPr lang="en-US" sz="1200" dirty="0" smtClean="0">
              <a:solidFill>
                <a:srgbClr val="002060"/>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Reduced Missed Appointments</a:t>
            </a:r>
            <a:endParaRPr lang="en-US" sz="1200" dirty="0" smtClean="0">
              <a:solidFill>
                <a:srgbClr val="002060"/>
              </a:solidFill>
              <a:latin typeface="Century Gothic"/>
            </a:endParaRPr>
          </a:p>
        </p:txBody>
      </p:sp>
      <p:sp>
        <p:nvSpPr>
          <p:cNvPr id="4" name="Slide Number Placeholder 3"/>
          <p:cNvSpPr>
            <a:spLocks noGrp="1"/>
          </p:cNvSpPr>
          <p:nvPr>
            <p:ph type="sldNum" sz="quarter" idx="5"/>
          </p:nvPr>
        </p:nvSpPr>
        <p:spPr/>
        <p:txBody>
          <a:bodyPr/>
          <a:lstStyle/>
          <a:p>
            <a:fld id="{4D6F4553-98E5-401F-8AE1-61FF6E62DFBF}" type="slidenum">
              <a:rPr lang="am-ET" smtClean="0"/>
              <a:t>8</a:t>
            </a:fld>
            <a:endParaRPr lang="am-ET"/>
          </a:p>
        </p:txBody>
      </p:sp>
    </p:spTree>
    <p:extLst>
      <p:ext uri="{BB962C8B-B14F-4D97-AF65-F5344CB8AC3E}">
        <p14:creationId xmlns:p14="http://schemas.microsoft.com/office/powerpoint/2010/main" val="209091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Make remote appointment request available to patients</a:t>
            </a:r>
            <a:endParaRPr lang="en-US" sz="1200" dirty="0" smtClean="0">
              <a:solidFill>
                <a:srgbClr val="002060"/>
              </a:solidFill>
              <a:latin typeface="Century Gothic"/>
            </a:endParaRPr>
          </a:p>
          <a:p>
            <a:pPr>
              <a:defRPr/>
            </a:pPr>
            <a:r>
              <a:rPr lang="en-US" sz="1200" b="1" dirty="0" smtClean="0">
                <a:solidFill>
                  <a:srgbClr val="002060"/>
                </a:solidFill>
                <a:latin typeface="Century Gothic"/>
              </a:rPr>
              <a:t>Increased Patient Satisfaction</a:t>
            </a:r>
          </a:p>
          <a:p>
            <a:pPr>
              <a:defRPr/>
            </a:pPr>
            <a:r>
              <a:rPr lang="en-US" sz="1200" b="1" dirty="0" smtClean="0">
                <a:solidFill>
                  <a:srgbClr val="002060"/>
                </a:solidFill>
                <a:latin typeface="Century Gothic"/>
              </a:rPr>
              <a:t>   - </a:t>
            </a:r>
            <a:r>
              <a:rPr lang="en-US" sz="1200" dirty="0" smtClean="0">
                <a:solidFill>
                  <a:srgbClr val="002060"/>
                </a:solidFill>
                <a:latin typeface="Century Gothic"/>
              </a:rPr>
              <a:t>reduced wait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Display available doctor information to the patients</a:t>
            </a:r>
            <a:endParaRPr lang="en-US" sz="1200" dirty="0" smtClean="0">
              <a:solidFill>
                <a:srgbClr val="002060"/>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Century Gothic"/>
              </a:rPr>
              <a:t>Reduced Missed Appointments</a:t>
            </a:r>
            <a:endParaRPr lang="en-US" sz="1200" dirty="0" smtClean="0">
              <a:solidFill>
                <a:srgbClr val="002060"/>
              </a:solidFill>
              <a:latin typeface="Century Gothic"/>
            </a:endParaRPr>
          </a:p>
        </p:txBody>
      </p:sp>
      <p:sp>
        <p:nvSpPr>
          <p:cNvPr id="4" name="Slide Number Placeholder 3"/>
          <p:cNvSpPr>
            <a:spLocks noGrp="1"/>
          </p:cNvSpPr>
          <p:nvPr>
            <p:ph type="sldNum" sz="quarter" idx="5"/>
          </p:nvPr>
        </p:nvSpPr>
        <p:spPr/>
        <p:txBody>
          <a:bodyPr/>
          <a:lstStyle/>
          <a:p>
            <a:fld id="{4D6F4553-98E5-401F-8AE1-61FF6E62DFBF}" type="slidenum">
              <a:rPr lang="am-ET" smtClean="0"/>
              <a:t>9</a:t>
            </a:fld>
            <a:endParaRPr lang="am-ET"/>
          </a:p>
        </p:txBody>
      </p:sp>
    </p:spTree>
    <p:extLst>
      <p:ext uri="{BB962C8B-B14F-4D97-AF65-F5344CB8AC3E}">
        <p14:creationId xmlns:p14="http://schemas.microsoft.com/office/powerpoint/2010/main" val="1002241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B9195-C2F9-4DDE-9133-8C99A16B5E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m-ET"/>
          </a:p>
        </p:txBody>
      </p:sp>
      <p:sp>
        <p:nvSpPr>
          <p:cNvPr id="3" name="Subtitle 2">
            <a:extLst>
              <a:ext uri="{FF2B5EF4-FFF2-40B4-BE49-F238E27FC236}">
                <a16:creationId xmlns:a16="http://schemas.microsoft.com/office/drawing/2014/main" xmlns="" id="{27308BE5-3734-46A4-9BE1-66D98FAA9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m-ET"/>
          </a:p>
        </p:txBody>
      </p:sp>
      <p:sp>
        <p:nvSpPr>
          <p:cNvPr id="4" name="Date Placeholder 3">
            <a:extLst>
              <a:ext uri="{FF2B5EF4-FFF2-40B4-BE49-F238E27FC236}">
                <a16:creationId xmlns:a16="http://schemas.microsoft.com/office/drawing/2014/main" xmlns="" id="{CE96DCD7-DD13-43DB-A0C9-E00152A13EA5}"/>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5" name="Footer Placeholder 4">
            <a:extLst>
              <a:ext uri="{FF2B5EF4-FFF2-40B4-BE49-F238E27FC236}">
                <a16:creationId xmlns:a16="http://schemas.microsoft.com/office/drawing/2014/main" xmlns="" id="{3E3D103B-B3FC-469E-B16C-560D61D86ECA}"/>
              </a:ext>
            </a:extLst>
          </p:cNvPr>
          <p:cNvSpPr>
            <a:spLocks noGrp="1"/>
          </p:cNvSpPr>
          <p:nvPr>
            <p:ph type="ftr" sz="quarter" idx="11"/>
          </p:nvPr>
        </p:nvSpPr>
        <p:spPr/>
        <p:txBody>
          <a:bodyPr/>
          <a:lstStyle/>
          <a:p>
            <a:endParaRPr lang="am-ET"/>
          </a:p>
        </p:txBody>
      </p:sp>
      <p:sp>
        <p:nvSpPr>
          <p:cNvPr id="6" name="Slide Number Placeholder 5">
            <a:extLst>
              <a:ext uri="{FF2B5EF4-FFF2-40B4-BE49-F238E27FC236}">
                <a16:creationId xmlns:a16="http://schemas.microsoft.com/office/drawing/2014/main" xmlns="" id="{A3BFD575-9130-4B15-9567-0EA9B238B313}"/>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32285377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DBFB3-A9DF-41FF-A6D3-08158E7CEFA0}"/>
              </a:ext>
            </a:extLst>
          </p:cNvPr>
          <p:cNvSpPr>
            <a:spLocks noGrp="1"/>
          </p:cNvSpPr>
          <p:nvPr>
            <p:ph type="title"/>
          </p:nvPr>
        </p:nvSpPr>
        <p:spPr/>
        <p:txBody>
          <a:bodyPr/>
          <a:lstStyle/>
          <a:p>
            <a:r>
              <a:rPr lang="en-US"/>
              <a:t>Click to edit Master title style</a:t>
            </a:r>
            <a:endParaRPr lang="am-ET"/>
          </a:p>
        </p:txBody>
      </p:sp>
      <p:sp>
        <p:nvSpPr>
          <p:cNvPr id="3" name="Vertical Text Placeholder 2">
            <a:extLst>
              <a:ext uri="{FF2B5EF4-FFF2-40B4-BE49-F238E27FC236}">
                <a16:creationId xmlns:a16="http://schemas.microsoft.com/office/drawing/2014/main" xmlns="" id="{87858503-9EFA-4435-A50C-5EE294FB1B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4" name="Date Placeholder 3">
            <a:extLst>
              <a:ext uri="{FF2B5EF4-FFF2-40B4-BE49-F238E27FC236}">
                <a16:creationId xmlns:a16="http://schemas.microsoft.com/office/drawing/2014/main" xmlns="" id="{85953FB3-5339-410C-BB56-66FB389620F4}"/>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5" name="Footer Placeholder 4">
            <a:extLst>
              <a:ext uri="{FF2B5EF4-FFF2-40B4-BE49-F238E27FC236}">
                <a16:creationId xmlns:a16="http://schemas.microsoft.com/office/drawing/2014/main" xmlns="" id="{EA70E8CE-E2F1-4F59-93AA-BB57BFA09852}"/>
              </a:ext>
            </a:extLst>
          </p:cNvPr>
          <p:cNvSpPr>
            <a:spLocks noGrp="1"/>
          </p:cNvSpPr>
          <p:nvPr>
            <p:ph type="ftr" sz="quarter" idx="11"/>
          </p:nvPr>
        </p:nvSpPr>
        <p:spPr/>
        <p:txBody>
          <a:bodyPr/>
          <a:lstStyle/>
          <a:p>
            <a:endParaRPr lang="am-ET"/>
          </a:p>
        </p:txBody>
      </p:sp>
      <p:sp>
        <p:nvSpPr>
          <p:cNvPr id="6" name="Slide Number Placeholder 5">
            <a:extLst>
              <a:ext uri="{FF2B5EF4-FFF2-40B4-BE49-F238E27FC236}">
                <a16:creationId xmlns:a16="http://schemas.microsoft.com/office/drawing/2014/main" xmlns="" id="{A7B0057A-2C61-4388-ABB3-BB472DC132A5}"/>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5252944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D90B2AA-BD4D-49A4-A76A-4BF61C6994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m-ET"/>
          </a:p>
        </p:txBody>
      </p:sp>
      <p:sp>
        <p:nvSpPr>
          <p:cNvPr id="3" name="Vertical Text Placeholder 2">
            <a:extLst>
              <a:ext uri="{FF2B5EF4-FFF2-40B4-BE49-F238E27FC236}">
                <a16:creationId xmlns:a16="http://schemas.microsoft.com/office/drawing/2014/main" xmlns="" id="{1686B2F4-4DD0-4D1B-B488-F611F557BC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4" name="Date Placeholder 3">
            <a:extLst>
              <a:ext uri="{FF2B5EF4-FFF2-40B4-BE49-F238E27FC236}">
                <a16:creationId xmlns:a16="http://schemas.microsoft.com/office/drawing/2014/main" xmlns="" id="{ED400C40-01A4-46B4-808B-6DA7F1C00CD7}"/>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5" name="Footer Placeholder 4">
            <a:extLst>
              <a:ext uri="{FF2B5EF4-FFF2-40B4-BE49-F238E27FC236}">
                <a16:creationId xmlns:a16="http://schemas.microsoft.com/office/drawing/2014/main" xmlns="" id="{ADCF9C77-FAE2-4A1F-83A4-CFD7A399FD24}"/>
              </a:ext>
            </a:extLst>
          </p:cNvPr>
          <p:cNvSpPr>
            <a:spLocks noGrp="1"/>
          </p:cNvSpPr>
          <p:nvPr>
            <p:ph type="ftr" sz="quarter" idx="11"/>
          </p:nvPr>
        </p:nvSpPr>
        <p:spPr/>
        <p:txBody>
          <a:bodyPr/>
          <a:lstStyle/>
          <a:p>
            <a:endParaRPr lang="am-ET"/>
          </a:p>
        </p:txBody>
      </p:sp>
      <p:sp>
        <p:nvSpPr>
          <p:cNvPr id="6" name="Slide Number Placeholder 5">
            <a:extLst>
              <a:ext uri="{FF2B5EF4-FFF2-40B4-BE49-F238E27FC236}">
                <a16:creationId xmlns:a16="http://schemas.microsoft.com/office/drawing/2014/main" xmlns="" id="{F427AF37-B1B5-4653-92AD-891D489ED113}"/>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3881785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D861D4-D4E5-4537-AD47-486BE97137D8}"/>
              </a:ext>
            </a:extLst>
          </p:cNvPr>
          <p:cNvSpPr>
            <a:spLocks noGrp="1"/>
          </p:cNvSpPr>
          <p:nvPr>
            <p:ph type="title"/>
          </p:nvPr>
        </p:nvSpPr>
        <p:spPr/>
        <p:txBody>
          <a:bodyPr/>
          <a:lstStyle/>
          <a:p>
            <a:r>
              <a:rPr lang="en-US"/>
              <a:t>Click to edit Master title style</a:t>
            </a:r>
            <a:endParaRPr lang="am-ET"/>
          </a:p>
        </p:txBody>
      </p:sp>
      <p:sp>
        <p:nvSpPr>
          <p:cNvPr id="3" name="Content Placeholder 2">
            <a:extLst>
              <a:ext uri="{FF2B5EF4-FFF2-40B4-BE49-F238E27FC236}">
                <a16:creationId xmlns:a16="http://schemas.microsoft.com/office/drawing/2014/main" xmlns="" id="{36E59F88-4233-4A34-AA58-8CC33EB08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4" name="Date Placeholder 3">
            <a:extLst>
              <a:ext uri="{FF2B5EF4-FFF2-40B4-BE49-F238E27FC236}">
                <a16:creationId xmlns:a16="http://schemas.microsoft.com/office/drawing/2014/main" xmlns="" id="{20F82D03-9CA9-4B09-B5B2-7D654F47925F}"/>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5" name="Footer Placeholder 4">
            <a:extLst>
              <a:ext uri="{FF2B5EF4-FFF2-40B4-BE49-F238E27FC236}">
                <a16:creationId xmlns:a16="http://schemas.microsoft.com/office/drawing/2014/main" xmlns="" id="{78720A71-C6AF-4A0C-999D-3D1EABB01A5C}"/>
              </a:ext>
            </a:extLst>
          </p:cNvPr>
          <p:cNvSpPr>
            <a:spLocks noGrp="1"/>
          </p:cNvSpPr>
          <p:nvPr>
            <p:ph type="ftr" sz="quarter" idx="11"/>
          </p:nvPr>
        </p:nvSpPr>
        <p:spPr/>
        <p:txBody>
          <a:bodyPr/>
          <a:lstStyle/>
          <a:p>
            <a:endParaRPr lang="am-ET"/>
          </a:p>
        </p:txBody>
      </p:sp>
      <p:sp>
        <p:nvSpPr>
          <p:cNvPr id="6" name="Slide Number Placeholder 5">
            <a:extLst>
              <a:ext uri="{FF2B5EF4-FFF2-40B4-BE49-F238E27FC236}">
                <a16:creationId xmlns:a16="http://schemas.microsoft.com/office/drawing/2014/main" xmlns="" id="{FC8A7A9F-006B-4DFC-9083-1574C536AD03}"/>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11047180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D6CA5-8567-4195-9A9C-AA73C4F821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m-ET"/>
          </a:p>
        </p:txBody>
      </p:sp>
      <p:sp>
        <p:nvSpPr>
          <p:cNvPr id="3" name="Text Placeholder 2">
            <a:extLst>
              <a:ext uri="{FF2B5EF4-FFF2-40B4-BE49-F238E27FC236}">
                <a16:creationId xmlns:a16="http://schemas.microsoft.com/office/drawing/2014/main" xmlns="" id="{030B3CDB-03B9-42F8-8134-70BEBFBEA3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BF694F2-DE0B-4074-8403-C7BB6523A4FD}"/>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5" name="Footer Placeholder 4">
            <a:extLst>
              <a:ext uri="{FF2B5EF4-FFF2-40B4-BE49-F238E27FC236}">
                <a16:creationId xmlns:a16="http://schemas.microsoft.com/office/drawing/2014/main" xmlns="" id="{BD373C69-E35D-4E4F-98D9-38252FF7F65C}"/>
              </a:ext>
            </a:extLst>
          </p:cNvPr>
          <p:cNvSpPr>
            <a:spLocks noGrp="1"/>
          </p:cNvSpPr>
          <p:nvPr>
            <p:ph type="ftr" sz="quarter" idx="11"/>
          </p:nvPr>
        </p:nvSpPr>
        <p:spPr/>
        <p:txBody>
          <a:bodyPr/>
          <a:lstStyle/>
          <a:p>
            <a:endParaRPr lang="am-ET"/>
          </a:p>
        </p:txBody>
      </p:sp>
      <p:sp>
        <p:nvSpPr>
          <p:cNvPr id="6" name="Slide Number Placeholder 5">
            <a:extLst>
              <a:ext uri="{FF2B5EF4-FFF2-40B4-BE49-F238E27FC236}">
                <a16:creationId xmlns:a16="http://schemas.microsoft.com/office/drawing/2014/main" xmlns="" id="{B14803B8-7B68-4098-B1C0-678767E58F6B}"/>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27865472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BC4B5F-7FA7-4BE2-86F4-5A8B63100939}"/>
              </a:ext>
            </a:extLst>
          </p:cNvPr>
          <p:cNvSpPr>
            <a:spLocks noGrp="1"/>
          </p:cNvSpPr>
          <p:nvPr>
            <p:ph type="title"/>
          </p:nvPr>
        </p:nvSpPr>
        <p:spPr/>
        <p:txBody>
          <a:bodyPr/>
          <a:lstStyle/>
          <a:p>
            <a:r>
              <a:rPr lang="en-US"/>
              <a:t>Click to edit Master title style</a:t>
            </a:r>
            <a:endParaRPr lang="am-ET"/>
          </a:p>
        </p:txBody>
      </p:sp>
      <p:sp>
        <p:nvSpPr>
          <p:cNvPr id="3" name="Content Placeholder 2">
            <a:extLst>
              <a:ext uri="{FF2B5EF4-FFF2-40B4-BE49-F238E27FC236}">
                <a16:creationId xmlns:a16="http://schemas.microsoft.com/office/drawing/2014/main" xmlns="" id="{A10064B5-066C-455F-BE17-200F54B1A8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4" name="Content Placeholder 3">
            <a:extLst>
              <a:ext uri="{FF2B5EF4-FFF2-40B4-BE49-F238E27FC236}">
                <a16:creationId xmlns:a16="http://schemas.microsoft.com/office/drawing/2014/main" xmlns="" id="{80698DEA-06BA-44DA-859B-F5CC501189A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5" name="Date Placeholder 4">
            <a:extLst>
              <a:ext uri="{FF2B5EF4-FFF2-40B4-BE49-F238E27FC236}">
                <a16:creationId xmlns:a16="http://schemas.microsoft.com/office/drawing/2014/main" xmlns="" id="{D6B74DB8-0D31-415E-B8AF-7FC838E42EE7}"/>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6" name="Footer Placeholder 5">
            <a:extLst>
              <a:ext uri="{FF2B5EF4-FFF2-40B4-BE49-F238E27FC236}">
                <a16:creationId xmlns:a16="http://schemas.microsoft.com/office/drawing/2014/main" xmlns="" id="{85DC2A56-9B39-497E-A7DC-8967D3C37FA7}"/>
              </a:ext>
            </a:extLst>
          </p:cNvPr>
          <p:cNvSpPr>
            <a:spLocks noGrp="1"/>
          </p:cNvSpPr>
          <p:nvPr>
            <p:ph type="ftr" sz="quarter" idx="11"/>
          </p:nvPr>
        </p:nvSpPr>
        <p:spPr/>
        <p:txBody>
          <a:bodyPr/>
          <a:lstStyle/>
          <a:p>
            <a:endParaRPr lang="am-ET"/>
          </a:p>
        </p:txBody>
      </p:sp>
      <p:sp>
        <p:nvSpPr>
          <p:cNvPr id="7" name="Slide Number Placeholder 6">
            <a:extLst>
              <a:ext uri="{FF2B5EF4-FFF2-40B4-BE49-F238E27FC236}">
                <a16:creationId xmlns:a16="http://schemas.microsoft.com/office/drawing/2014/main" xmlns="" id="{8B0CE2C0-B782-4921-B122-39F2327CC88A}"/>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1028912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AFC1C-0FC8-4534-B0C3-395C1A35ED38}"/>
              </a:ext>
            </a:extLst>
          </p:cNvPr>
          <p:cNvSpPr>
            <a:spLocks noGrp="1"/>
          </p:cNvSpPr>
          <p:nvPr>
            <p:ph type="title"/>
          </p:nvPr>
        </p:nvSpPr>
        <p:spPr>
          <a:xfrm>
            <a:off x="839788" y="365125"/>
            <a:ext cx="10515600" cy="1325563"/>
          </a:xfrm>
        </p:spPr>
        <p:txBody>
          <a:bodyPr/>
          <a:lstStyle/>
          <a:p>
            <a:r>
              <a:rPr lang="en-US"/>
              <a:t>Click to edit Master title style</a:t>
            </a:r>
            <a:endParaRPr lang="am-ET"/>
          </a:p>
        </p:txBody>
      </p:sp>
      <p:sp>
        <p:nvSpPr>
          <p:cNvPr id="3" name="Text Placeholder 2">
            <a:extLst>
              <a:ext uri="{FF2B5EF4-FFF2-40B4-BE49-F238E27FC236}">
                <a16:creationId xmlns:a16="http://schemas.microsoft.com/office/drawing/2014/main" xmlns="" id="{F0337B33-32BB-4663-BF94-17EDA695E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11FF30D-2513-47C5-BC93-3E67F52CFC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5" name="Text Placeholder 4">
            <a:extLst>
              <a:ext uri="{FF2B5EF4-FFF2-40B4-BE49-F238E27FC236}">
                <a16:creationId xmlns:a16="http://schemas.microsoft.com/office/drawing/2014/main" xmlns="" id="{49BBF390-7041-49CE-9A05-2EF2A3C63C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2B2A87F-5BDC-43F6-ADC2-31CDA863C7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7" name="Date Placeholder 6">
            <a:extLst>
              <a:ext uri="{FF2B5EF4-FFF2-40B4-BE49-F238E27FC236}">
                <a16:creationId xmlns:a16="http://schemas.microsoft.com/office/drawing/2014/main" xmlns="" id="{B513DED8-F434-44EE-8F2B-B8E6223EB23C}"/>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8" name="Footer Placeholder 7">
            <a:extLst>
              <a:ext uri="{FF2B5EF4-FFF2-40B4-BE49-F238E27FC236}">
                <a16:creationId xmlns:a16="http://schemas.microsoft.com/office/drawing/2014/main" xmlns="" id="{B7AB2EB0-7C29-48D3-ACA1-C5AF062B70D0}"/>
              </a:ext>
            </a:extLst>
          </p:cNvPr>
          <p:cNvSpPr>
            <a:spLocks noGrp="1"/>
          </p:cNvSpPr>
          <p:nvPr>
            <p:ph type="ftr" sz="quarter" idx="11"/>
          </p:nvPr>
        </p:nvSpPr>
        <p:spPr/>
        <p:txBody>
          <a:bodyPr/>
          <a:lstStyle/>
          <a:p>
            <a:endParaRPr lang="am-ET"/>
          </a:p>
        </p:txBody>
      </p:sp>
      <p:sp>
        <p:nvSpPr>
          <p:cNvPr id="9" name="Slide Number Placeholder 8">
            <a:extLst>
              <a:ext uri="{FF2B5EF4-FFF2-40B4-BE49-F238E27FC236}">
                <a16:creationId xmlns:a16="http://schemas.microsoft.com/office/drawing/2014/main" xmlns="" id="{AAAE9F27-730C-4732-A746-B78EB9E294EB}"/>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346352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55D369-AF51-4F15-9E25-8416F78F19CC}"/>
              </a:ext>
            </a:extLst>
          </p:cNvPr>
          <p:cNvSpPr>
            <a:spLocks noGrp="1"/>
          </p:cNvSpPr>
          <p:nvPr>
            <p:ph type="title"/>
          </p:nvPr>
        </p:nvSpPr>
        <p:spPr/>
        <p:txBody>
          <a:bodyPr/>
          <a:lstStyle/>
          <a:p>
            <a:r>
              <a:rPr lang="en-US"/>
              <a:t>Click to edit Master title style</a:t>
            </a:r>
            <a:endParaRPr lang="am-ET"/>
          </a:p>
        </p:txBody>
      </p:sp>
      <p:sp>
        <p:nvSpPr>
          <p:cNvPr id="3" name="Date Placeholder 2">
            <a:extLst>
              <a:ext uri="{FF2B5EF4-FFF2-40B4-BE49-F238E27FC236}">
                <a16:creationId xmlns:a16="http://schemas.microsoft.com/office/drawing/2014/main" xmlns="" id="{93D1031E-E513-4DA3-B83E-DEBD1BA57661}"/>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4" name="Footer Placeholder 3">
            <a:extLst>
              <a:ext uri="{FF2B5EF4-FFF2-40B4-BE49-F238E27FC236}">
                <a16:creationId xmlns:a16="http://schemas.microsoft.com/office/drawing/2014/main" xmlns="" id="{E9CC931B-6FA6-41EA-97CB-085F6B77B0A7}"/>
              </a:ext>
            </a:extLst>
          </p:cNvPr>
          <p:cNvSpPr>
            <a:spLocks noGrp="1"/>
          </p:cNvSpPr>
          <p:nvPr>
            <p:ph type="ftr" sz="quarter" idx="11"/>
          </p:nvPr>
        </p:nvSpPr>
        <p:spPr/>
        <p:txBody>
          <a:bodyPr/>
          <a:lstStyle/>
          <a:p>
            <a:endParaRPr lang="am-ET"/>
          </a:p>
        </p:txBody>
      </p:sp>
      <p:sp>
        <p:nvSpPr>
          <p:cNvPr id="5" name="Slide Number Placeholder 4">
            <a:extLst>
              <a:ext uri="{FF2B5EF4-FFF2-40B4-BE49-F238E27FC236}">
                <a16:creationId xmlns:a16="http://schemas.microsoft.com/office/drawing/2014/main" xmlns="" id="{1C40CBB1-378D-412E-BA00-5C58A73D9790}"/>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23700954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A6252C6-D1F6-408B-B888-0194CFD53D85}"/>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3" name="Footer Placeholder 2">
            <a:extLst>
              <a:ext uri="{FF2B5EF4-FFF2-40B4-BE49-F238E27FC236}">
                <a16:creationId xmlns:a16="http://schemas.microsoft.com/office/drawing/2014/main" xmlns="" id="{960497E7-021B-49E1-AB92-43865761ED28}"/>
              </a:ext>
            </a:extLst>
          </p:cNvPr>
          <p:cNvSpPr>
            <a:spLocks noGrp="1"/>
          </p:cNvSpPr>
          <p:nvPr>
            <p:ph type="ftr" sz="quarter" idx="11"/>
          </p:nvPr>
        </p:nvSpPr>
        <p:spPr/>
        <p:txBody>
          <a:bodyPr/>
          <a:lstStyle/>
          <a:p>
            <a:endParaRPr lang="am-ET"/>
          </a:p>
        </p:txBody>
      </p:sp>
      <p:sp>
        <p:nvSpPr>
          <p:cNvPr id="4" name="Slide Number Placeholder 3">
            <a:extLst>
              <a:ext uri="{FF2B5EF4-FFF2-40B4-BE49-F238E27FC236}">
                <a16:creationId xmlns:a16="http://schemas.microsoft.com/office/drawing/2014/main" xmlns="" id="{F954CB49-6CFB-486B-8F82-F4C81AF6B56F}"/>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2029801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40B1B7-889B-4F52-A073-5272DFCC06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m-ET"/>
          </a:p>
        </p:txBody>
      </p:sp>
      <p:sp>
        <p:nvSpPr>
          <p:cNvPr id="3" name="Content Placeholder 2">
            <a:extLst>
              <a:ext uri="{FF2B5EF4-FFF2-40B4-BE49-F238E27FC236}">
                <a16:creationId xmlns:a16="http://schemas.microsoft.com/office/drawing/2014/main" xmlns="" id="{9EC1035A-365F-4199-A9C8-F0C169875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4" name="Text Placeholder 3">
            <a:extLst>
              <a:ext uri="{FF2B5EF4-FFF2-40B4-BE49-F238E27FC236}">
                <a16:creationId xmlns:a16="http://schemas.microsoft.com/office/drawing/2014/main" xmlns="" id="{8DFAF252-5D5C-4340-B767-51C6F2B6DC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6C101A2-128C-4E55-9FC3-7B1AA0B92EDE}"/>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6" name="Footer Placeholder 5">
            <a:extLst>
              <a:ext uri="{FF2B5EF4-FFF2-40B4-BE49-F238E27FC236}">
                <a16:creationId xmlns:a16="http://schemas.microsoft.com/office/drawing/2014/main" xmlns="" id="{DBCCD631-E2E6-4CF2-96B4-2C77A4E44737}"/>
              </a:ext>
            </a:extLst>
          </p:cNvPr>
          <p:cNvSpPr>
            <a:spLocks noGrp="1"/>
          </p:cNvSpPr>
          <p:nvPr>
            <p:ph type="ftr" sz="quarter" idx="11"/>
          </p:nvPr>
        </p:nvSpPr>
        <p:spPr/>
        <p:txBody>
          <a:bodyPr/>
          <a:lstStyle/>
          <a:p>
            <a:endParaRPr lang="am-ET"/>
          </a:p>
        </p:txBody>
      </p:sp>
      <p:sp>
        <p:nvSpPr>
          <p:cNvPr id="7" name="Slide Number Placeholder 6">
            <a:extLst>
              <a:ext uri="{FF2B5EF4-FFF2-40B4-BE49-F238E27FC236}">
                <a16:creationId xmlns:a16="http://schemas.microsoft.com/office/drawing/2014/main" xmlns="" id="{0C2706EF-52AD-46CE-B9D4-B9DF6FE7B225}"/>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2709428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2CE06-3B45-4CD9-A443-EB4F5AAC4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m-ET"/>
          </a:p>
        </p:txBody>
      </p:sp>
      <p:sp>
        <p:nvSpPr>
          <p:cNvPr id="3" name="Picture Placeholder 2">
            <a:extLst>
              <a:ext uri="{FF2B5EF4-FFF2-40B4-BE49-F238E27FC236}">
                <a16:creationId xmlns:a16="http://schemas.microsoft.com/office/drawing/2014/main" xmlns="" id="{D8F5EB3F-1389-48BF-850E-9F337C682E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m-ET"/>
          </a:p>
        </p:txBody>
      </p:sp>
      <p:sp>
        <p:nvSpPr>
          <p:cNvPr id="4" name="Text Placeholder 3">
            <a:extLst>
              <a:ext uri="{FF2B5EF4-FFF2-40B4-BE49-F238E27FC236}">
                <a16:creationId xmlns:a16="http://schemas.microsoft.com/office/drawing/2014/main" xmlns="" id="{1D297EE7-DB9E-48FC-A12F-AE845899D3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76E3A73-5402-4514-9B4E-0E1EA04C31F5}"/>
              </a:ext>
            </a:extLst>
          </p:cNvPr>
          <p:cNvSpPr>
            <a:spLocks noGrp="1"/>
          </p:cNvSpPr>
          <p:nvPr>
            <p:ph type="dt" sz="half" idx="10"/>
          </p:nvPr>
        </p:nvSpPr>
        <p:spPr/>
        <p:txBody>
          <a:bodyPr/>
          <a:lstStyle/>
          <a:p>
            <a:fld id="{579238F5-6C90-47D5-85F5-BAA52E4876B0}" type="datetimeFigureOut">
              <a:rPr lang="am-ET" smtClean="0"/>
              <a:t>07/06/2024</a:t>
            </a:fld>
            <a:endParaRPr lang="am-ET"/>
          </a:p>
        </p:txBody>
      </p:sp>
      <p:sp>
        <p:nvSpPr>
          <p:cNvPr id="6" name="Footer Placeholder 5">
            <a:extLst>
              <a:ext uri="{FF2B5EF4-FFF2-40B4-BE49-F238E27FC236}">
                <a16:creationId xmlns:a16="http://schemas.microsoft.com/office/drawing/2014/main" xmlns="" id="{F923FBCC-7BB8-4033-8D92-07F8945CC7B4}"/>
              </a:ext>
            </a:extLst>
          </p:cNvPr>
          <p:cNvSpPr>
            <a:spLocks noGrp="1"/>
          </p:cNvSpPr>
          <p:nvPr>
            <p:ph type="ftr" sz="quarter" idx="11"/>
          </p:nvPr>
        </p:nvSpPr>
        <p:spPr/>
        <p:txBody>
          <a:bodyPr/>
          <a:lstStyle/>
          <a:p>
            <a:endParaRPr lang="am-ET"/>
          </a:p>
        </p:txBody>
      </p:sp>
      <p:sp>
        <p:nvSpPr>
          <p:cNvPr id="7" name="Slide Number Placeholder 6">
            <a:extLst>
              <a:ext uri="{FF2B5EF4-FFF2-40B4-BE49-F238E27FC236}">
                <a16:creationId xmlns:a16="http://schemas.microsoft.com/office/drawing/2014/main" xmlns="" id="{540C0EF0-0807-4241-99DB-7EE8779A9954}"/>
              </a:ext>
            </a:extLst>
          </p:cNvPr>
          <p:cNvSpPr>
            <a:spLocks noGrp="1"/>
          </p:cNvSpPr>
          <p:nvPr>
            <p:ph type="sldNum" sz="quarter" idx="12"/>
          </p:nvPr>
        </p:nvSpPr>
        <p:spPr/>
        <p:txBody>
          <a:bodyPr/>
          <a:lstStyle/>
          <a:p>
            <a:fld id="{BAF07073-F2FB-4FFD-83A8-D57F1CF49578}" type="slidenum">
              <a:rPr lang="am-ET" smtClean="0"/>
              <a:t>‹#›</a:t>
            </a:fld>
            <a:endParaRPr lang="am-ET"/>
          </a:p>
        </p:txBody>
      </p:sp>
    </p:spTree>
    <p:extLst>
      <p:ext uri="{BB962C8B-B14F-4D97-AF65-F5344CB8AC3E}">
        <p14:creationId xmlns:p14="http://schemas.microsoft.com/office/powerpoint/2010/main" val="42389026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0F67739-AD84-4A06-8072-2A9758B3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m-ET"/>
          </a:p>
        </p:txBody>
      </p:sp>
      <p:sp>
        <p:nvSpPr>
          <p:cNvPr id="3" name="Text Placeholder 2">
            <a:extLst>
              <a:ext uri="{FF2B5EF4-FFF2-40B4-BE49-F238E27FC236}">
                <a16:creationId xmlns:a16="http://schemas.microsoft.com/office/drawing/2014/main" xmlns="" id="{7C62D8BE-4F84-44BB-8F11-4D3A76B23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m-ET"/>
          </a:p>
        </p:txBody>
      </p:sp>
      <p:sp>
        <p:nvSpPr>
          <p:cNvPr id="4" name="Date Placeholder 3">
            <a:extLst>
              <a:ext uri="{FF2B5EF4-FFF2-40B4-BE49-F238E27FC236}">
                <a16:creationId xmlns:a16="http://schemas.microsoft.com/office/drawing/2014/main" xmlns="" id="{EDB94776-4016-4C6C-89C2-5CF047C044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9238F5-6C90-47D5-85F5-BAA52E4876B0}" type="datetimeFigureOut">
              <a:rPr lang="am-ET" smtClean="0"/>
              <a:t>07/06/2024</a:t>
            </a:fld>
            <a:endParaRPr lang="am-ET"/>
          </a:p>
        </p:txBody>
      </p:sp>
      <p:sp>
        <p:nvSpPr>
          <p:cNvPr id="5" name="Footer Placeholder 4">
            <a:extLst>
              <a:ext uri="{FF2B5EF4-FFF2-40B4-BE49-F238E27FC236}">
                <a16:creationId xmlns:a16="http://schemas.microsoft.com/office/drawing/2014/main" xmlns="" id="{F8472C15-DCAC-4E88-AEC2-26F64A97E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m-ET"/>
          </a:p>
        </p:txBody>
      </p:sp>
      <p:sp>
        <p:nvSpPr>
          <p:cNvPr id="6" name="Slide Number Placeholder 5">
            <a:extLst>
              <a:ext uri="{FF2B5EF4-FFF2-40B4-BE49-F238E27FC236}">
                <a16:creationId xmlns:a16="http://schemas.microsoft.com/office/drawing/2014/main" xmlns="" id="{3299BF1B-0F69-4286-87B3-75B89B6382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07073-F2FB-4FFD-83A8-D57F1CF49578}" type="slidenum">
              <a:rPr lang="am-ET" smtClean="0"/>
              <a:t>‹#›</a:t>
            </a:fld>
            <a:endParaRPr lang="am-ET"/>
          </a:p>
        </p:txBody>
      </p:sp>
    </p:spTree>
    <p:extLst>
      <p:ext uri="{BB962C8B-B14F-4D97-AF65-F5344CB8AC3E}">
        <p14:creationId xmlns:p14="http://schemas.microsoft.com/office/powerpoint/2010/main" val="965962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m-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1.png"/><Relationship Id="rId4" Type="http://schemas.openxmlformats.org/officeDocument/2006/relationships/image" Target="../media/image6.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image" Target="../media/image7.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7.jpe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7.jpe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186"/>
          <a:stretch/>
        </p:blipFill>
        <p:spPr>
          <a:xfrm>
            <a:off x="-32084" y="0"/>
            <a:ext cx="12224085" cy="6913420"/>
          </a:xfrm>
          <a:prstGeom prst="rect">
            <a:avLst/>
          </a:prstGeom>
        </p:spPr>
      </p:pic>
      <p:sp>
        <p:nvSpPr>
          <p:cNvPr id="9" name="Rectangle 8">
            <a:extLst>
              <a:ext uri="{FF2B5EF4-FFF2-40B4-BE49-F238E27FC236}">
                <a16:creationId xmlns:a16="http://schemas.microsoft.com/office/drawing/2014/main" xmlns="" id="{3D2512B4-FC30-4D87-BE71-C85B79BFA4A2}"/>
              </a:ext>
            </a:extLst>
          </p:cNvPr>
          <p:cNvSpPr/>
          <p:nvPr/>
        </p:nvSpPr>
        <p:spPr>
          <a:xfrm>
            <a:off x="-32083" y="0"/>
            <a:ext cx="12224084" cy="6913420"/>
          </a:xfrm>
          <a:prstGeom prst="rect">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11" name="Group 10"/>
          <p:cNvGrpSpPr/>
          <p:nvPr/>
        </p:nvGrpSpPr>
        <p:grpSpPr>
          <a:xfrm>
            <a:off x="8319246" y="1784285"/>
            <a:ext cx="3054858" cy="3054858"/>
            <a:chOff x="1338752" y="118885"/>
            <a:chExt cx="6501587" cy="6501587"/>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752" y="118885"/>
              <a:ext cx="6501587" cy="650158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79782">
              <a:off x="2291137" y="1502425"/>
              <a:ext cx="4544874" cy="4544874"/>
            </a:xfrm>
            <a:prstGeom prst="rect">
              <a:avLst/>
            </a:prstGeom>
          </p:spPr>
        </p:pic>
      </p:grpSp>
      <p:grpSp>
        <p:nvGrpSpPr>
          <p:cNvPr id="15" name="Group 14"/>
          <p:cNvGrpSpPr/>
          <p:nvPr/>
        </p:nvGrpSpPr>
        <p:grpSpPr>
          <a:xfrm>
            <a:off x="10925458" y="5706636"/>
            <a:ext cx="1090776" cy="1090776"/>
            <a:chOff x="343728" y="5656118"/>
            <a:chExt cx="1090776" cy="1090776"/>
          </a:xfrm>
        </p:grpSpPr>
        <p:pic>
          <p:nvPicPr>
            <p:cNvPr id="16" name="Picture 15">
              <a:extLst>
                <a:ext uri="{FF2B5EF4-FFF2-40B4-BE49-F238E27FC236}">
                  <a16:creationId xmlns:a16="http://schemas.microsoft.com/office/drawing/2014/main" xmlns="" id="{4A5F0EB0-8B52-4565-A493-5C2F9DFD151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43728" y="5656118"/>
              <a:ext cx="1090776" cy="1090776"/>
            </a:xfrm>
            <a:prstGeom prst="rect">
              <a:avLst/>
            </a:prstGeom>
          </p:spPr>
        </p:pic>
        <p:sp>
          <p:nvSpPr>
            <p:cNvPr id="17" name="Oval 16"/>
            <p:cNvSpPr/>
            <p:nvPr/>
          </p:nvSpPr>
          <p:spPr>
            <a:xfrm>
              <a:off x="343728" y="5669356"/>
              <a:ext cx="1068685" cy="10686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47535" y="4006061"/>
            <a:ext cx="12044465" cy="1374071"/>
            <a:chOff x="214210" y="4006061"/>
            <a:chExt cx="12044465" cy="1374071"/>
          </a:xfrm>
        </p:grpSpPr>
        <p:sp>
          <p:nvSpPr>
            <p:cNvPr id="2" name="Rectangle 1">
              <a:extLst>
                <a:ext uri="{FF2B5EF4-FFF2-40B4-BE49-F238E27FC236}">
                  <a16:creationId xmlns:a16="http://schemas.microsoft.com/office/drawing/2014/main" xmlns="" id="{9CFC4AC5-FEAA-4D1E-93E1-4AE57B25879E}"/>
                </a:ext>
              </a:extLst>
            </p:cNvPr>
            <p:cNvSpPr/>
            <p:nvPr/>
          </p:nvSpPr>
          <p:spPr>
            <a:xfrm>
              <a:off x="214210" y="4006061"/>
              <a:ext cx="8897204" cy="1288832"/>
            </a:xfrm>
            <a:prstGeom prst="rect">
              <a:avLst/>
            </a:prstGeom>
            <a:solidFill>
              <a:srgbClr val="0020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23" name="Group 22"/>
            <p:cNvGrpSpPr/>
            <p:nvPr/>
          </p:nvGrpSpPr>
          <p:grpSpPr>
            <a:xfrm>
              <a:off x="226241" y="4022121"/>
              <a:ext cx="12032434" cy="1358011"/>
              <a:chOff x="226241" y="4022121"/>
              <a:chExt cx="12032434" cy="1358011"/>
            </a:xfrm>
          </p:grpSpPr>
          <p:sp>
            <p:nvSpPr>
              <p:cNvPr id="8" name="TextBox 7">
                <a:extLst>
                  <a:ext uri="{FF2B5EF4-FFF2-40B4-BE49-F238E27FC236}">
                    <a16:creationId xmlns:a16="http://schemas.microsoft.com/office/drawing/2014/main" xmlns="" id="{99EDA28D-3698-4AF0-916D-FEDA0F6552F4}"/>
                  </a:ext>
                </a:extLst>
              </p:cNvPr>
              <p:cNvSpPr txBox="1"/>
              <p:nvPr/>
            </p:nvSpPr>
            <p:spPr>
              <a:xfrm>
                <a:off x="226241" y="4022121"/>
                <a:ext cx="8885173" cy="830997"/>
              </a:xfrm>
              <a:prstGeom prst="rect">
                <a:avLst/>
              </a:prstGeom>
              <a:solidFill>
                <a:srgbClr val="002060">
                  <a:alpha val="20000"/>
                </a:srgbClr>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smtClean="0">
                    <a:ln>
                      <a:noFill/>
                    </a:ln>
                    <a:solidFill>
                      <a:prstClr val="white"/>
                    </a:solidFill>
                    <a:effectLst/>
                    <a:uLnTx/>
                    <a:uFillTx/>
                    <a:latin typeface="FSP DEMO - Gmts N xtr Bld" pitchFamily="50" charset="0"/>
                    <a:ea typeface="Roboto Black" panose="02000000000000000000" pitchFamily="2" charset="0"/>
                  </a:rPr>
                  <a:t>Doctor Appo</a:t>
                </a:r>
                <a:r>
                  <a:rPr kumimoji="0" lang="en-US" sz="4800" b="1" i="0" u="none" strike="noStrike" kern="1200" cap="none" spc="0" normalizeH="0" baseline="0" noProof="0" dirty="0" smtClean="0">
                    <a:ln>
                      <a:noFill/>
                    </a:ln>
                    <a:solidFill>
                      <a:schemeClr val="bg1"/>
                    </a:solidFill>
                    <a:effectLst/>
                    <a:uLnTx/>
                    <a:uFillTx/>
                    <a:latin typeface="FSP DEMO - Gmts N xtr Bld" pitchFamily="50" charset="0"/>
                    <a:ea typeface="Roboto Black" panose="02000000000000000000" pitchFamily="2" charset="0"/>
                  </a:rPr>
                  <a:t>intment</a:t>
                </a:r>
                <a:r>
                  <a:rPr kumimoji="0" lang="en-US" sz="4800" b="1" i="0" u="none" strike="noStrike" kern="1200" cap="none" spc="0" normalizeH="0" baseline="0" noProof="0" dirty="0" smtClean="0">
                    <a:ln>
                      <a:noFill/>
                    </a:ln>
                    <a:solidFill>
                      <a:srgbClr val="92D050"/>
                    </a:solidFill>
                    <a:effectLst/>
                    <a:uLnTx/>
                    <a:uFillTx/>
                    <a:latin typeface="FSP DEMO - Gmts N xtr Bld" pitchFamily="50" charset="0"/>
                    <a:ea typeface="Roboto Black" panose="02000000000000000000" pitchFamily="2" charset="0"/>
                  </a:rPr>
                  <a:t> System</a:t>
                </a:r>
                <a:endParaRPr kumimoji="0" lang="pl-PL" sz="4800" b="0" i="0" u="none" strike="noStrike" kern="1200" cap="none" spc="0" normalizeH="0" baseline="0" noProof="0" dirty="0">
                  <a:ln>
                    <a:noFill/>
                  </a:ln>
                  <a:solidFill>
                    <a:srgbClr val="92D050"/>
                  </a:solidFill>
                  <a:effectLst/>
                  <a:uLnTx/>
                  <a:uFillTx/>
                  <a:latin typeface="FSP DEMO - Gmts N xtr Bld" pitchFamily="50" charset="0"/>
                  <a:ea typeface="Roboto Black" panose="02000000000000000000" pitchFamily="2" charset="0"/>
                </a:endParaRPr>
              </a:p>
            </p:txBody>
          </p:sp>
          <p:grpSp>
            <p:nvGrpSpPr>
              <p:cNvPr id="22" name="Group 21"/>
              <p:cNvGrpSpPr/>
              <p:nvPr/>
            </p:nvGrpSpPr>
            <p:grpSpPr>
              <a:xfrm>
                <a:off x="6677025" y="4871620"/>
                <a:ext cx="5581650" cy="508512"/>
                <a:chOff x="6677025" y="4804945"/>
                <a:chExt cx="5581650" cy="508512"/>
              </a:xfrm>
            </p:grpSpPr>
            <p:sp>
              <p:nvSpPr>
                <p:cNvPr id="7" name="TextBox 6">
                  <a:extLst>
                    <a:ext uri="{FF2B5EF4-FFF2-40B4-BE49-F238E27FC236}">
                      <a16:creationId xmlns:a16="http://schemas.microsoft.com/office/drawing/2014/main" xmlns="" id="{FF56AC97-DE03-4E31-9F16-10E4C62291B3}"/>
                    </a:ext>
                  </a:extLst>
                </p:cNvPr>
                <p:cNvSpPr txBox="1"/>
                <p:nvPr/>
              </p:nvSpPr>
              <p:spPr>
                <a:xfrm>
                  <a:off x="7567061" y="4836403"/>
                  <a:ext cx="4668171" cy="477054"/>
                </a:xfrm>
                <a:prstGeom prst="rect">
                  <a:avLst/>
                </a:prstGeom>
                <a:solidFill>
                  <a:srgbClr val="002060">
                    <a:alpha val="20000"/>
                  </a:srgbClr>
                </a:solidFill>
                <a:ln>
                  <a:noFill/>
                </a:ln>
              </p:spPr>
              <p:txBody>
                <a:bodyPr wrap="square" rtlCol="0">
                  <a:spAutoFit/>
                </a:bodyPr>
                <a:lstStyle/>
                <a:p>
                  <a:r>
                    <a:rPr lang="en-US" sz="2500" dirty="0" smtClean="0">
                      <a:solidFill>
                        <a:schemeClr val="bg1"/>
                      </a:solidFill>
                      <a:latin typeface="Times New Roman" panose="02020603050405020304" pitchFamily="18" charset="0"/>
                      <a:cs typeface="Times New Roman" panose="02020603050405020304" pitchFamily="18" charset="0"/>
                    </a:rPr>
                    <a:t>For </a:t>
                  </a:r>
                  <a:r>
                    <a:rPr lang="en-US" sz="2500" dirty="0" err="1" smtClean="0">
                      <a:solidFill>
                        <a:schemeClr val="bg1"/>
                      </a:solidFill>
                      <a:latin typeface="Times New Roman" panose="02020603050405020304" pitchFamily="18" charset="0"/>
                      <a:cs typeface="Times New Roman" panose="02020603050405020304" pitchFamily="18" charset="0"/>
                    </a:rPr>
                    <a:t>Arba</a:t>
                  </a:r>
                  <a:r>
                    <a:rPr lang="en-US" sz="2500" dirty="0" smtClean="0">
                      <a:solidFill>
                        <a:schemeClr val="bg1"/>
                      </a:solidFill>
                      <a:latin typeface="Times New Roman" panose="02020603050405020304" pitchFamily="18" charset="0"/>
                      <a:cs typeface="Times New Roman" panose="02020603050405020304" pitchFamily="18" charset="0"/>
                    </a:rPr>
                    <a:t> Minch General Hospital</a:t>
                  </a:r>
                  <a:endParaRPr lang="am-ET" sz="2500" dirty="0">
                    <a:solidFill>
                      <a:schemeClr val="bg1"/>
                    </a:solidFill>
                    <a:cs typeface="Times New Roman" panose="02020603050405020304" pitchFamily="18" charset="0"/>
                  </a:endParaRPr>
                </a:p>
              </p:txBody>
            </p:sp>
            <p:cxnSp>
              <p:nvCxnSpPr>
                <p:cNvPr id="18" name="Straight Connector 17"/>
                <p:cNvCxnSpPr/>
                <p:nvPr/>
              </p:nvCxnSpPr>
              <p:spPr>
                <a:xfrm>
                  <a:off x="6677025" y="4804945"/>
                  <a:ext cx="5581650" cy="0"/>
                </a:xfrm>
                <a:prstGeom prst="line">
                  <a:avLst/>
                </a:prstGeom>
                <a:ln w="76200" cap="rnd">
                  <a:solidFill>
                    <a:srgbClr val="92D050"/>
                  </a:solidFill>
                  <a:roun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7537788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71008" r="-1"/>
          <a:stretch/>
        </p:blipFill>
        <p:spPr>
          <a:xfrm>
            <a:off x="7578090" y="1"/>
            <a:ext cx="4613911" cy="6858000"/>
          </a:xfrm>
          <a:prstGeom prst="rect">
            <a:avLst/>
          </a:prstGeom>
        </p:spPr>
      </p:pic>
      <p:sp>
        <p:nvSpPr>
          <p:cNvPr id="13" name="TextBox 12">
            <a:extLst>
              <a:ext uri="{FF2B5EF4-FFF2-40B4-BE49-F238E27FC236}">
                <a16:creationId xmlns:a16="http://schemas.microsoft.com/office/drawing/2014/main" xmlns="" id="{5DE56C38-BF11-4642-B8ED-768ABAE16379}"/>
              </a:ext>
            </a:extLst>
          </p:cNvPr>
          <p:cNvSpPr txBox="1"/>
          <p:nvPr/>
        </p:nvSpPr>
        <p:spPr>
          <a:xfrm>
            <a:off x="878070" y="966234"/>
            <a:ext cx="5528799" cy="830997"/>
          </a:xfrm>
          <a:prstGeom prst="rect">
            <a:avLst/>
          </a:prstGeom>
          <a:noFill/>
        </p:spPr>
        <p:txBody>
          <a:bodyPr wrap="square" rtlCol="0">
            <a:spAutoFit/>
          </a:bodyPr>
          <a:lstStyle/>
          <a:p>
            <a:r>
              <a:rPr lang="en-US" sz="4800" dirty="0" smtClean="0">
                <a:solidFill>
                  <a:srgbClr val="002060"/>
                </a:solidFill>
                <a:latin typeface="FSP DEMO - Geometos Neue Bold" pitchFamily="50" charset="0"/>
              </a:rPr>
              <a:t>Chapter Two</a:t>
            </a:r>
            <a:endParaRPr lang="am-ET" sz="4800" dirty="0">
              <a:solidFill>
                <a:srgbClr val="002060"/>
              </a:solidFill>
            </a:endParaRPr>
          </a:p>
        </p:txBody>
      </p:sp>
      <p:sp>
        <p:nvSpPr>
          <p:cNvPr id="2" name="Rectangle 1">
            <a:extLst>
              <a:ext uri="{FF2B5EF4-FFF2-40B4-BE49-F238E27FC236}">
                <a16:creationId xmlns:a16="http://schemas.microsoft.com/office/drawing/2014/main" xmlns="" id="{D8F70E18-CCC4-4CCA-A5EC-AE31DC9D837B}"/>
              </a:ext>
            </a:extLst>
          </p:cNvPr>
          <p:cNvSpPr/>
          <p:nvPr/>
        </p:nvSpPr>
        <p:spPr>
          <a:xfrm>
            <a:off x="7567016" y="0"/>
            <a:ext cx="4624984" cy="6858000"/>
          </a:xfrm>
          <a:prstGeom prst="rect">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9" name="TextBox 18">
            <a:extLst>
              <a:ext uri="{FF2B5EF4-FFF2-40B4-BE49-F238E27FC236}">
                <a16:creationId xmlns:a16="http://schemas.microsoft.com/office/drawing/2014/main" xmlns="" id="{A2B45976-39F5-462F-A1B8-62123A8B6C9E}"/>
              </a:ext>
            </a:extLst>
          </p:cNvPr>
          <p:cNvSpPr txBox="1"/>
          <p:nvPr/>
        </p:nvSpPr>
        <p:spPr>
          <a:xfrm>
            <a:off x="1828799" y="1706632"/>
            <a:ext cx="4589143" cy="523220"/>
          </a:xfrm>
          <a:prstGeom prst="rect">
            <a:avLst/>
          </a:prstGeom>
          <a:noFill/>
        </p:spPr>
        <p:txBody>
          <a:bodyPr wrap="square" rtlCol="0">
            <a:spAutoFit/>
          </a:bodyPr>
          <a:lstStyle/>
          <a:p>
            <a:pPr lvl="0">
              <a:defRPr/>
            </a:pPr>
            <a:r>
              <a:rPr lang="en-US" sz="28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System Architecture</a:t>
            </a:r>
          </a:p>
        </p:txBody>
      </p:sp>
      <p:cxnSp>
        <p:nvCxnSpPr>
          <p:cNvPr id="47" name="Straight Connector 46"/>
          <p:cNvCxnSpPr/>
          <p:nvPr/>
        </p:nvCxnSpPr>
        <p:spPr>
          <a:xfrm>
            <a:off x="1905000" y="1740081"/>
            <a:ext cx="5633441" cy="0"/>
          </a:xfrm>
          <a:prstGeom prst="line">
            <a:avLst/>
          </a:prstGeom>
          <a:ln w="76200" cap="rnd">
            <a:solidFill>
              <a:srgbClr val="92D050"/>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B6C7F434-0FB8-4A46-94D3-C30D0B686CBD}"/>
              </a:ext>
            </a:extLst>
          </p:cNvPr>
          <p:cNvSpPr txBox="1"/>
          <p:nvPr/>
        </p:nvSpPr>
        <p:spPr>
          <a:xfrm>
            <a:off x="396157" y="2382252"/>
            <a:ext cx="6929930" cy="3970318"/>
          </a:xfrm>
          <a:prstGeom prst="rect">
            <a:avLst/>
          </a:prstGeom>
          <a:noFill/>
        </p:spPr>
        <p:txBody>
          <a:bodyPr wrap="square" rtlCol="0">
            <a:spAutoFit/>
          </a:bodyPr>
          <a:lstStyle/>
          <a:p>
            <a:pPr algn="just">
              <a:lnSpc>
                <a:spcPct val="150000"/>
              </a:lnSpc>
            </a:pPr>
            <a:r>
              <a:rPr lang="en-US" dirty="0" smtClean="0">
                <a:latin typeface="Maiandra GD" panose="020E0502030308020204" pitchFamily="34" charset="0"/>
              </a:rPr>
              <a:t>Our </a:t>
            </a:r>
            <a:r>
              <a:rPr lang="en-US" dirty="0">
                <a:latin typeface="Maiandra GD" panose="020E0502030308020204" pitchFamily="34" charset="0"/>
              </a:rPr>
              <a:t>Doctor Appointment System uses the MVC </a:t>
            </a:r>
            <a:r>
              <a:rPr lang="en-US" dirty="0" smtClean="0">
                <a:latin typeface="Maiandra GD" panose="020E0502030308020204" pitchFamily="34" charset="0"/>
              </a:rPr>
              <a:t>architecture</a:t>
            </a:r>
            <a:r>
              <a:rPr lang="en-US" dirty="0">
                <a:latin typeface="Maiandra GD" panose="020E0502030308020204" pitchFamily="34" charset="0"/>
              </a:rPr>
              <a:t>, which separates the system into three main components</a:t>
            </a:r>
            <a:r>
              <a:rPr lang="en-US" dirty="0" smtClean="0">
                <a:latin typeface="Maiandra GD" panose="020E0502030308020204" pitchFamily="34" charset="0"/>
              </a:rPr>
              <a:t>:</a:t>
            </a:r>
          </a:p>
          <a:p>
            <a:pPr marL="285750" indent="-285750" algn="just">
              <a:lnSpc>
                <a:spcPct val="150000"/>
              </a:lnSpc>
              <a:buFont typeface="Arial" panose="020B0604020202020204" pitchFamily="34" charset="0"/>
              <a:buChar char="•"/>
            </a:pPr>
            <a:r>
              <a:rPr lang="en-US" sz="1600" b="1" dirty="0">
                <a:latin typeface="Maiandra GD" panose="020E0502030308020204" pitchFamily="34" charset="0"/>
              </a:rPr>
              <a:t>Model: </a:t>
            </a:r>
            <a:r>
              <a:rPr lang="en-US" sz="1400" dirty="0">
                <a:latin typeface="Maiandra GD" panose="020E0502030308020204" pitchFamily="34" charset="0"/>
              </a:rPr>
              <a:t>This component manages the data, logic, and rules of the application. It is responsible for interacting with the database and processing data before presenting it to the user or updating it based on user actions</a:t>
            </a:r>
            <a:r>
              <a:rPr lang="en-US" sz="1400" dirty="0" smtClean="0">
                <a:latin typeface="Maiandra GD" panose="020E0502030308020204" pitchFamily="34" charset="0"/>
              </a:rPr>
              <a:t>.</a:t>
            </a:r>
          </a:p>
          <a:p>
            <a:pPr marL="285750" indent="-285750" algn="just">
              <a:lnSpc>
                <a:spcPct val="150000"/>
              </a:lnSpc>
              <a:buFont typeface="Arial" panose="020B0604020202020204" pitchFamily="34" charset="0"/>
              <a:buChar char="•"/>
            </a:pPr>
            <a:r>
              <a:rPr lang="en-US" sz="1600" b="1" dirty="0">
                <a:latin typeface="Maiandra GD" panose="020E0502030308020204" pitchFamily="34" charset="0"/>
              </a:rPr>
              <a:t>View:</a:t>
            </a:r>
            <a:r>
              <a:rPr lang="en-US" sz="1600" dirty="0">
                <a:latin typeface="Maiandra GD" panose="020E0502030308020204" pitchFamily="34" charset="0"/>
              </a:rPr>
              <a:t> </a:t>
            </a:r>
            <a:r>
              <a:rPr lang="en-US" sz="1400" dirty="0">
                <a:latin typeface="Maiandra GD" panose="020E0502030308020204" pitchFamily="34" charset="0"/>
              </a:rPr>
              <a:t>This is the </a:t>
            </a:r>
            <a:r>
              <a:rPr lang="en-US" sz="1400" dirty="0" smtClean="0">
                <a:latin typeface="Maiandra GD" panose="020E0502030308020204" pitchFamily="34" charset="0"/>
              </a:rPr>
              <a:t>UI of </a:t>
            </a:r>
            <a:r>
              <a:rPr lang="en-US" sz="1400" dirty="0">
                <a:latin typeface="Maiandra GD" panose="020E0502030308020204" pitchFamily="34" charset="0"/>
              </a:rPr>
              <a:t>the application. It presents data to the user and sends user commands to the Controller. The View consists of the web application interfaces for doctors and admins, and the mobile application interfaces for </a:t>
            </a:r>
            <a:r>
              <a:rPr lang="en-US" sz="1400" dirty="0" smtClean="0">
                <a:latin typeface="Maiandra GD" panose="020E0502030308020204" pitchFamily="34" charset="0"/>
              </a:rPr>
              <a:t>patients.</a:t>
            </a:r>
          </a:p>
          <a:p>
            <a:pPr marL="285750" indent="-285750" algn="just">
              <a:lnSpc>
                <a:spcPct val="150000"/>
              </a:lnSpc>
              <a:buFont typeface="Arial" panose="020B0604020202020204" pitchFamily="34" charset="0"/>
              <a:buChar char="•"/>
            </a:pPr>
            <a:r>
              <a:rPr lang="en-US" sz="1600" b="1" dirty="0">
                <a:latin typeface="Maiandra GD" panose="020E0502030308020204" pitchFamily="34" charset="0"/>
              </a:rPr>
              <a:t>Controller:</a:t>
            </a:r>
            <a:r>
              <a:rPr lang="en-US" sz="1400" dirty="0">
                <a:latin typeface="Maiandra GD" panose="020E0502030308020204" pitchFamily="34" charset="0"/>
              </a:rPr>
              <a:t> This component acts as an intermediary between the Model and the View. It listens to user inputs, processes them (often calling the Model to retrieve or update data), and updates the View accordingly</a:t>
            </a:r>
            <a:r>
              <a:rPr lang="en-US" sz="1400" dirty="0" smtClean="0">
                <a:latin typeface="Maiandra GD" panose="020E0502030308020204" pitchFamily="34" charset="0"/>
              </a:rPr>
              <a:t>.</a:t>
            </a:r>
          </a:p>
        </p:txBody>
      </p:sp>
    </p:spTree>
    <p:extLst>
      <p:ext uri="{BB962C8B-B14F-4D97-AF65-F5344CB8AC3E}">
        <p14:creationId xmlns:p14="http://schemas.microsoft.com/office/powerpoint/2010/main" val="19277248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D429AF-5358-469A-92DF-5476CCA92B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BE860AC4-8696-468F-A9E2-1FD7E4943C01}"/>
              </a:ext>
            </a:extLst>
          </p:cNvPr>
          <p:cNvSpPr/>
          <p:nvPr/>
        </p:nvSpPr>
        <p:spPr>
          <a:xfrm>
            <a:off x="0" y="0"/>
            <a:ext cx="12192000" cy="6858000"/>
          </a:xfrm>
          <a:prstGeom prst="rect">
            <a:avLst/>
          </a:prstGeom>
          <a:solidFill>
            <a:srgbClr val="002060">
              <a:alpha val="88000"/>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28" name="TextBox 27">
            <a:extLst>
              <a:ext uri="{FF2B5EF4-FFF2-40B4-BE49-F238E27FC236}">
                <a16:creationId xmlns:a16="http://schemas.microsoft.com/office/drawing/2014/main" xmlns="" id="{C7BB6B52-F1BB-4F2E-A98C-5E11A92A402D}"/>
              </a:ext>
            </a:extLst>
          </p:cNvPr>
          <p:cNvSpPr txBox="1"/>
          <p:nvPr/>
        </p:nvSpPr>
        <p:spPr>
          <a:xfrm>
            <a:off x="2688448" y="829470"/>
            <a:ext cx="7330324" cy="646331"/>
          </a:xfrm>
          <a:prstGeom prst="rect">
            <a:avLst/>
          </a:prstGeom>
          <a:noFill/>
        </p:spPr>
        <p:txBody>
          <a:bodyPr wrap="square" rtlCol="0">
            <a:spAutoFit/>
          </a:bodyPr>
          <a:lstStyle/>
          <a:p>
            <a:pPr algn="ctr"/>
            <a:r>
              <a:rPr lang="en-US" sz="3600" dirty="0">
                <a:solidFill>
                  <a:schemeClr val="bg1"/>
                </a:solidFill>
                <a:latin typeface="FSP DEMO - Geometos Neue Bold" pitchFamily="50" charset="0"/>
              </a:rPr>
              <a:t>System </a:t>
            </a:r>
            <a:r>
              <a:rPr lang="en-US" sz="3600" dirty="0" smtClean="0">
                <a:solidFill>
                  <a:schemeClr val="bg1"/>
                </a:solidFill>
                <a:latin typeface="FSP DEMO - Geometos Neue Bold" pitchFamily="50" charset="0"/>
              </a:rPr>
              <a:t>Components - </a:t>
            </a:r>
            <a:r>
              <a:rPr lang="en-US" sz="3600" dirty="0" err="1" smtClean="0">
                <a:solidFill>
                  <a:schemeClr val="bg1"/>
                </a:solidFill>
                <a:latin typeface="FSP DEMO - Geometos Neue Bold" pitchFamily="50" charset="0"/>
              </a:rPr>
              <a:t>mvc</a:t>
            </a:r>
            <a:endParaRPr lang="en-US" sz="3600" dirty="0">
              <a:solidFill>
                <a:schemeClr val="bg1"/>
              </a:solidFill>
              <a:latin typeface="FSP DEMO - Geometos Neue Bold" pitchFamily="50" charset="0"/>
            </a:endParaRPr>
          </a:p>
        </p:txBody>
      </p:sp>
      <p:grpSp>
        <p:nvGrpSpPr>
          <p:cNvPr id="45" name="Group 44"/>
          <p:cNvGrpSpPr/>
          <p:nvPr/>
        </p:nvGrpSpPr>
        <p:grpSpPr>
          <a:xfrm>
            <a:off x="2063605" y="4217381"/>
            <a:ext cx="8064789" cy="2085298"/>
            <a:chOff x="5957310" y="1914146"/>
            <a:chExt cx="4779875" cy="2064957"/>
          </a:xfrm>
        </p:grpSpPr>
        <p:sp>
          <p:nvSpPr>
            <p:cNvPr id="7" name="Rectangle 6">
              <a:extLst>
                <a:ext uri="{FF2B5EF4-FFF2-40B4-BE49-F238E27FC236}">
                  <a16:creationId xmlns:a16="http://schemas.microsoft.com/office/drawing/2014/main" xmlns="" id="{6696DD2D-FA36-4C54-8119-EA45660B0C50}"/>
                </a:ext>
              </a:extLst>
            </p:cNvPr>
            <p:cNvSpPr/>
            <p:nvPr/>
          </p:nvSpPr>
          <p:spPr>
            <a:xfrm>
              <a:off x="5981187" y="1938913"/>
              <a:ext cx="4755997" cy="1986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10" name="Group 9">
              <a:extLst>
                <a:ext uri="{FF2B5EF4-FFF2-40B4-BE49-F238E27FC236}">
                  <a16:creationId xmlns:a16="http://schemas.microsoft.com/office/drawing/2014/main" xmlns="" id="{51FB4577-7DAE-48B3-874B-8A52E642F97A}"/>
                </a:ext>
              </a:extLst>
            </p:cNvPr>
            <p:cNvGrpSpPr/>
            <p:nvPr/>
          </p:nvGrpSpPr>
          <p:grpSpPr>
            <a:xfrm>
              <a:off x="5957310" y="1914146"/>
              <a:ext cx="4779875" cy="2064957"/>
              <a:chOff x="1414340" y="1933897"/>
              <a:chExt cx="4779875" cy="2064957"/>
            </a:xfrm>
          </p:grpSpPr>
          <p:sp>
            <p:nvSpPr>
              <p:cNvPr id="14" name="TextBox 13">
                <a:extLst>
                  <a:ext uri="{FF2B5EF4-FFF2-40B4-BE49-F238E27FC236}">
                    <a16:creationId xmlns:a16="http://schemas.microsoft.com/office/drawing/2014/main" xmlns="" id="{0FA0AF34-B56C-4316-BA88-198A2CA3DEDF}"/>
                  </a:ext>
                </a:extLst>
              </p:cNvPr>
              <p:cNvSpPr txBox="1"/>
              <p:nvPr/>
            </p:nvSpPr>
            <p:spPr>
              <a:xfrm>
                <a:off x="1414340" y="2252547"/>
                <a:ext cx="4779875" cy="1746307"/>
              </a:xfrm>
              <a:prstGeom prst="rect">
                <a:avLst/>
              </a:prstGeom>
              <a:noFill/>
            </p:spPr>
            <p:txBody>
              <a:bodyPr wrap="square" rtlCol="0">
                <a:spAutoFit/>
              </a:bodyPr>
              <a:lstStyle/>
              <a:p>
                <a:r>
                  <a:rPr lang="en-US" b="1" dirty="0" err="1" smtClean="0">
                    <a:latin typeface="Maiandra GD" panose="020E0502030308020204" pitchFamily="34" charset="0"/>
                  </a:rPr>
                  <a:t>AuthenticationController</a:t>
                </a:r>
                <a:r>
                  <a:rPr lang="en-US" b="1" dirty="0">
                    <a:latin typeface="Maiandra GD" panose="020E0502030308020204" pitchFamily="34" charset="0"/>
                  </a:rPr>
                  <a:t>: </a:t>
                </a:r>
                <a:r>
                  <a:rPr lang="en-US" sz="1600" dirty="0">
                    <a:latin typeface="Maiandra GD" panose="020E0502030308020204" pitchFamily="34" charset="0"/>
                  </a:rPr>
                  <a:t>Handles login, registration, </a:t>
                </a:r>
                <a:r>
                  <a:rPr lang="en-US" sz="1600" dirty="0" smtClean="0">
                    <a:latin typeface="Maiandra GD" panose="020E0502030308020204" pitchFamily="34" charset="0"/>
                  </a:rPr>
                  <a:t>&amp; authentication </a:t>
                </a:r>
                <a:r>
                  <a:rPr lang="en-US" sz="1600" dirty="0">
                    <a:latin typeface="Maiandra GD" panose="020E0502030308020204" pitchFamily="34" charset="0"/>
                  </a:rPr>
                  <a:t>processes.</a:t>
                </a:r>
                <a:endParaRPr lang="en-US" sz="1600" dirty="0" smtClean="0">
                  <a:latin typeface="Maiandra GD" panose="020E0502030308020204" pitchFamily="34" charset="0"/>
                </a:endParaRPr>
              </a:p>
              <a:p>
                <a:r>
                  <a:rPr lang="en-US" b="1" dirty="0" err="1" smtClean="0">
                    <a:latin typeface="Maiandra GD" panose="020E0502030308020204" pitchFamily="34" charset="0"/>
                  </a:rPr>
                  <a:t>AppointmentController</a:t>
                </a:r>
                <a:r>
                  <a:rPr lang="en-US" b="1" dirty="0">
                    <a:latin typeface="Maiandra GD" panose="020E0502030308020204" pitchFamily="34" charset="0"/>
                  </a:rPr>
                  <a:t>: </a:t>
                </a:r>
                <a:r>
                  <a:rPr lang="en-US" sz="1600" dirty="0">
                    <a:latin typeface="Maiandra GD" panose="020E0502030308020204" pitchFamily="34" charset="0"/>
                  </a:rPr>
                  <a:t>Manages appointment creation, updating, rescheduling, and cancellation.</a:t>
                </a:r>
              </a:p>
              <a:p>
                <a:r>
                  <a:rPr lang="en-US" b="1" dirty="0" err="1" smtClean="0">
                    <a:latin typeface="Maiandra GD" panose="020E0502030308020204" pitchFamily="34" charset="0"/>
                  </a:rPr>
                  <a:t>DoctorController</a:t>
                </a:r>
                <a:r>
                  <a:rPr lang="en-US" b="1" dirty="0">
                    <a:latin typeface="Maiandra GD" panose="020E0502030308020204" pitchFamily="34" charset="0"/>
                  </a:rPr>
                  <a:t>: </a:t>
                </a:r>
                <a:r>
                  <a:rPr lang="en-US" sz="1600" dirty="0">
                    <a:latin typeface="Maiandra GD" panose="020E0502030308020204" pitchFamily="34" charset="0"/>
                  </a:rPr>
                  <a:t>Manages doctor information and schedules.</a:t>
                </a:r>
              </a:p>
              <a:p>
                <a:r>
                  <a:rPr lang="en-US" b="1" dirty="0" err="1" smtClean="0">
                    <a:latin typeface="Maiandra GD" panose="020E0502030308020204" pitchFamily="34" charset="0"/>
                  </a:rPr>
                  <a:t>PatientController</a:t>
                </a:r>
                <a:r>
                  <a:rPr lang="en-US" b="1" dirty="0">
                    <a:latin typeface="Maiandra GD" panose="020E0502030308020204" pitchFamily="34" charset="0"/>
                  </a:rPr>
                  <a:t>: </a:t>
                </a:r>
                <a:r>
                  <a:rPr lang="en-US" sz="1600" dirty="0">
                    <a:latin typeface="Maiandra GD" panose="020E0502030308020204" pitchFamily="34" charset="0"/>
                  </a:rPr>
                  <a:t>Manages patient information &amp; actions.</a:t>
                </a:r>
              </a:p>
              <a:p>
                <a:r>
                  <a:rPr lang="en-US" b="1" dirty="0" err="1" smtClean="0">
                    <a:latin typeface="Maiandra GD" panose="020E0502030308020204" pitchFamily="34" charset="0"/>
                  </a:rPr>
                  <a:t>ReviewController</a:t>
                </a:r>
                <a:r>
                  <a:rPr lang="en-US" b="1" dirty="0" smtClean="0">
                    <a:latin typeface="Maiandra GD" panose="020E0502030308020204" pitchFamily="34" charset="0"/>
                  </a:rPr>
                  <a:t>: </a:t>
                </a:r>
                <a:r>
                  <a:rPr lang="en-US" sz="1600" dirty="0" smtClean="0">
                    <a:latin typeface="Maiandra GD" panose="020E0502030308020204" pitchFamily="34" charset="0"/>
                  </a:rPr>
                  <a:t>Manages </a:t>
                </a:r>
                <a:r>
                  <a:rPr lang="en-US" sz="1600" dirty="0">
                    <a:latin typeface="Maiandra GD" panose="020E0502030308020204" pitchFamily="34" charset="0"/>
                  </a:rPr>
                  <a:t>feedback and reviews submission and </a:t>
                </a:r>
                <a:r>
                  <a:rPr lang="en-US" sz="1600" dirty="0" smtClean="0">
                    <a:latin typeface="Maiandra GD" panose="020E0502030308020204" pitchFamily="34" charset="0"/>
                  </a:rPr>
                  <a:t>viewing.</a:t>
                </a:r>
                <a:endParaRPr lang="en-US" sz="1600" dirty="0">
                  <a:latin typeface="Maiandra GD" panose="020E0502030308020204" pitchFamily="34" charset="0"/>
                </a:endParaRPr>
              </a:p>
            </p:txBody>
          </p:sp>
          <p:sp>
            <p:nvSpPr>
              <p:cNvPr id="15" name="TextBox 14">
                <a:extLst>
                  <a:ext uri="{FF2B5EF4-FFF2-40B4-BE49-F238E27FC236}">
                    <a16:creationId xmlns:a16="http://schemas.microsoft.com/office/drawing/2014/main" xmlns="" id="{E2B2E388-E478-409A-A67A-BEBAB29411E6}"/>
                  </a:ext>
                </a:extLst>
              </p:cNvPr>
              <p:cNvSpPr txBox="1"/>
              <p:nvPr/>
            </p:nvSpPr>
            <p:spPr>
              <a:xfrm>
                <a:off x="1770872" y="1933897"/>
                <a:ext cx="4250861" cy="310986"/>
              </a:xfrm>
              <a:prstGeom prst="rect">
                <a:avLst/>
              </a:prstGeom>
              <a:noFill/>
            </p:spPr>
            <p:txBody>
              <a:bodyPr wrap="square" rtlCol="0">
                <a:spAutoFit/>
              </a:bodyPr>
              <a:lstStyle/>
              <a:p>
                <a:pPr algn="ctr"/>
                <a:r>
                  <a:rPr lang="en-US" sz="2000" b="1" dirty="0">
                    <a:latin typeface="FSP DEMO - Gmts N xtr Bld" pitchFamily="50" charset="0"/>
                  </a:rPr>
                  <a:t>Controller Layer</a:t>
                </a:r>
              </a:p>
            </p:txBody>
          </p:sp>
        </p:grpSp>
      </p:grpSp>
      <p:grpSp>
        <p:nvGrpSpPr>
          <p:cNvPr id="44" name="Group 43"/>
          <p:cNvGrpSpPr/>
          <p:nvPr/>
        </p:nvGrpSpPr>
        <p:grpSpPr>
          <a:xfrm>
            <a:off x="243885" y="1806054"/>
            <a:ext cx="5850457" cy="2068936"/>
            <a:chOff x="1040131" y="1935907"/>
            <a:chExt cx="4700651" cy="1627564"/>
          </a:xfrm>
        </p:grpSpPr>
        <p:sp>
          <p:nvSpPr>
            <p:cNvPr id="5" name="Rectangle 4">
              <a:extLst>
                <a:ext uri="{FF2B5EF4-FFF2-40B4-BE49-F238E27FC236}">
                  <a16:creationId xmlns:a16="http://schemas.microsoft.com/office/drawing/2014/main" xmlns="" id="{403273E7-C445-4B7E-81FF-B9B05417B5B7}"/>
                </a:ext>
              </a:extLst>
            </p:cNvPr>
            <p:cNvSpPr/>
            <p:nvPr/>
          </p:nvSpPr>
          <p:spPr>
            <a:xfrm>
              <a:off x="1066373" y="1939348"/>
              <a:ext cx="4580124" cy="1624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24" name="Group 23"/>
            <p:cNvGrpSpPr/>
            <p:nvPr/>
          </p:nvGrpSpPr>
          <p:grpSpPr>
            <a:xfrm>
              <a:off x="1040131" y="1935907"/>
              <a:ext cx="4700651" cy="1562151"/>
              <a:chOff x="1040131" y="1935907"/>
              <a:chExt cx="4700651" cy="1562151"/>
            </a:xfrm>
          </p:grpSpPr>
          <p:sp>
            <p:nvSpPr>
              <p:cNvPr id="16" name="TextBox 15">
                <a:extLst>
                  <a:ext uri="{FF2B5EF4-FFF2-40B4-BE49-F238E27FC236}">
                    <a16:creationId xmlns:a16="http://schemas.microsoft.com/office/drawing/2014/main" xmlns="" id="{5455BB45-B052-4199-B944-B04C446BFF47}"/>
                  </a:ext>
                </a:extLst>
              </p:cNvPr>
              <p:cNvSpPr txBox="1"/>
              <p:nvPr/>
            </p:nvSpPr>
            <p:spPr>
              <a:xfrm>
                <a:off x="1040131" y="2187779"/>
                <a:ext cx="4700651" cy="1310279"/>
              </a:xfrm>
              <a:prstGeom prst="rect">
                <a:avLst/>
              </a:prstGeom>
              <a:noFill/>
            </p:spPr>
            <p:txBody>
              <a:bodyPr wrap="square" rtlCol="0">
                <a:spAutoFit/>
              </a:bodyPr>
              <a:lstStyle/>
              <a:p>
                <a:r>
                  <a:rPr lang="en-US" b="1" dirty="0">
                    <a:latin typeface="Maiandra GD" panose="020E0502030308020204" pitchFamily="34" charset="0"/>
                    <a:cs typeface="Times New Roman" panose="02020603050405020304" pitchFamily="18" charset="0"/>
                  </a:rPr>
                  <a:t>User: </a:t>
                </a:r>
                <a:r>
                  <a:rPr lang="en-US" sz="1600" dirty="0">
                    <a:latin typeface="Maiandra GD" panose="020E0502030308020204" pitchFamily="34" charset="0"/>
                    <a:cs typeface="Times New Roman" panose="02020603050405020304" pitchFamily="18" charset="0"/>
                  </a:rPr>
                  <a:t>Represents users of the system, including admins, doctors, and </a:t>
                </a:r>
                <a:r>
                  <a:rPr lang="en-US" sz="1600" dirty="0" smtClean="0">
                    <a:latin typeface="Maiandra GD" panose="020E0502030308020204" pitchFamily="34" charset="0"/>
                    <a:cs typeface="Times New Roman" panose="02020603050405020304" pitchFamily="18" charset="0"/>
                  </a:rPr>
                  <a:t>patients.</a:t>
                </a:r>
              </a:p>
              <a:p>
                <a:r>
                  <a:rPr lang="en-US" b="1" dirty="0" smtClean="0">
                    <a:latin typeface="Maiandra GD" panose="020E0502030308020204" pitchFamily="34" charset="0"/>
                    <a:cs typeface="Times New Roman" panose="02020603050405020304" pitchFamily="18" charset="0"/>
                  </a:rPr>
                  <a:t>Appointments: </a:t>
                </a:r>
                <a:r>
                  <a:rPr lang="en-US" sz="1600" dirty="0">
                    <a:latin typeface="Maiandra GD" panose="020E0502030308020204" pitchFamily="34" charset="0"/>
                    <a:cs typeface="Times New Roman" panose="02020603050405020304" pitchFamily="18" charset="0"/>
                  </a:rPr>
                  <a:t>Represents appointments, including patient information, doctor information, date, time, and status</a:t>
                </a:r>
                <a:r>
                  <a:rPr lang="en-US" sz="1600" dirty="0" smtClean="0">
                    <a:latin typeface="Maiandra GD" panose="020E0502030308020204" pitchFamily="34" charset="0"/>
                    <a:cs typeface="Times New Roman" panose="02020603050405020304" pitchFamily="18" charset="0"/>
                  </a:rPr>
                  <a:t>.</a:t>
                </a:r>
              </a:p>
              <a:p>
                <a:r>
                  <a:rPr lang="en-US" b="1" dirty="0">
                    <a:latin typeface="Maiandra GD" panose="020E0502030308020204" pitchFamily="34" charset="0"/>
                    <a:cs typeface="Times New Roman" panose="02020603050405020304" pitchFamily="18" charset="0"/>
                  </a:rPr>
                  <a:t>Review: </a:t>
                </a:r>
                <a:r>
                  <a:rPr lang="en-US" sz="1600" dirty="0">
                    <a:latin typeface="Maiandra GD" panose="020E0502030308020204" pitchFamily="34" charset="0"/>
                    <a:cs typeface="Times New Roman" panose="02020603050405020304" pitchFamily="18" charset="0"/>
                  </a:rPr>
                  <a:t>Represents feedback and ratings provided by patients</a:t>
                </a:r>
                <a:r>
                  <a:rPr lang="en-US" sz="1600" dirty="0" smtClean="0">
                    <a:latin typeface="Maiandra GD" panose="020E0502030308020204" pitchFamily="34" charset="0"/>
                    <a:cs typeface="Times New Roman" panose="02020603050405020304" pitchFamily="18" charset="0"/>
                  </a:rPr>
                  <a:t>.</a:t>
                </a:r>
              </a:p>
              <a:p>
                <a:r>
                  <a:rPr lang="en-US" b="1" dirty="0" smtClean="0">
                    <a:latin typeface="Maiandra GD" panose="020E0502030308020204" pitchFamily="34" charset="0"/>
                    <a:cs typeface="Times New Roman" panose="02020603050405020304" pitchFamily="18" charset="0"/>
                  </a:rPr>
                  <a:t>Patients: </a:t>
                </a:r>
                <a:r>
                  <a:rPr lang="en-US" sz="1600" dirty="0" smtClean="0">
                    <a:latin typeface="Maiandra GD" panose="020E0502030308020204" pitchFamily="34" charset="0"/>
                    <a:cs typeface="Times New Roman" panose="02020603050405020304" pitchFamily="18" charset="0"/>
                  </a:rPr>
                  <a:t>Represents and holds details of patients.</a:t>
                </a:r>
                <a:endParaRPr lang="am-ET"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69493F4A-C4EB-464A-BD61-537D47071C49}"/>
                  </a:ext>
                </a:extLst>
              </p:cNvPr>
              <p:cNvSpPr txBox="1"/>
              <p:nvPr/>
            </p:nvSpPr>
            <p:spPr>
              <a:xfrm>
                <a:off x="1401610" y="1935907"/>
                <a:ext cx="3847737" cy="309703"/>
              </a:xfrm>
              <a:prstGeom prst="rect">
                <a:avLst/>
              </a:prstGeom>
              <a:noFill/>
            </p:spPr>
            <p:txBody>
              <a:bodyPr wrap="square" rtlCol="0">
                <a:spAutoFit/>
              </a:bodyPr>
              <a:lstStyle/>
              <a:p>
                <a:pPr algn="ctr"/>
                <a:r>
                  <a:rPr lang="en-US" sz="2000" dirty="0">
                    <a:latin typeface="FSP DEMO - Gmts N xtr Bld" pitchFamily="50" charset="0"/>
                  </a:rPr>
                  <a:t>Model </a:t>
                </a:r>
                <a:r>
                  <a:rPr lang="en-US" sz="2000" dirty="0" smtClean="0">
                    <a:latin typeface="FSP DEMO - Gmts N xtr Bld" pitchFamily="50" charset="0"/>
                  </a:rPr>
                  <a:t>Layer</a:t>
                </a:r>
                <a:endParaRPr lang="en-US" sz="2000" dirty="0">
                  <a:latin typeface="FSP DEMO - Gmts N xtr Bld" pitchFamily="50" charset="0"/>
                </a:endParaRPr>
              </a:p>
            </p:txBody>
          </p:sp>
        </p:grpSp>
      </p:grpSp>
      <p:grpSp>
        <p:nvGrpSpPr>
          <p:cNvPr id="49" name="Group 48"/>
          <p:cNvGrpSpPr/>
          <p:nvPr/>
        </p:nvGrpSpPr>
        <p:grpSpPr>
          <a:xfrm>
            <a:off x="6241041" y="1799618"/>
            <a:ext cx="5708684" cy="2068936"/>
            <a:chOff x="869237" y="3876064"/>
            <a:chExt cx="5049458" cy="1601087"/>
          </a:xfrm>
        </p:grpSpPr>
        <p:sp>
          <p:nvSpPr>
            <p:cNvPr id="6" name="Rectangle 5">
              <a:extLst>
                <a:ext uri="{FF2B5EF4-FFF2-40B4-BE49-F238E27FC236}">
                  <a16:creationId xmlns:a16="http://schemas.microsoft.com/office/drawing/2014/main" xmlns="" id="{111A0709-360A-4F5E-9ACE-2652E60C04EE}"/>
                </a:ext>
              </a:extLst>
            </p:cNvPr>
            <p:cNvSpPr/>
            <p:nvPr/>
          </p:nvSpPr>
          <p:spPr>
            <a:xfrm>
              <a:off x="869237" y="3876064"/>
              <a:ext cx="5003849" cy="160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48" name="Group 47"/>
            <p:cNvGrpSpPr/>
            <p:nvPr/>
          </p:nvGrpSpPr>
          <p:grpSpPr>
            <a:xfrm>
              <a:off x="916205" y="3919061"/>
              <a:ext cx="5002490" cy="1148661"/>
              <a:chOff x="916205" y="3919061"/>
              <a:chExt cx="5002490" cy="1148661"/>
            </a:xfrm>
          </p:grpSpPr>
          <p:sp>
            <p:nvSpPr>
              <p:cNvPr id="12" name="TextBox 11">
                <a:extLst>
                  <a:ext uri="{FF2B5EF4-FFF2-40B4-BE49-F238E27FC236}">
                    <a16:creationId xmlns:a16="http://schemas.microsoft.com/office/drawing/2014/main" xmlns="" id="{6F5E39BB-1779-4E18-88B1-DDB107C20CF8}"/>
                  </a:ext>
                </a:extLst>
              </p:cNvPr>
              <p:cNvSpPr txBox="1"/>
              <p:nvPr/>
            </p:nvSpPr>
            <p:spPr>
              <a:xfrm>
                <a:off x="916205" y="4186460"/>
                <a:ext cx="5002490" cy="881262"/>
              </a:xfrm>
              <a:prstGeom prst="rect">
                <a:avLst/>
              </a:prstGeom>
              <a:noFill/>
            </p:spPr>
            <p:txBody>
              <a:bodyPr wrap="square" rtlCol="0">
                <a:spAutoFit/>
              </a:bodyPr>
              <a:lstStyle/>
              <a:p>
                <a:r>
                  <a:rPr lang="en-US" b="1" dirty="0">
                    <a:latin typeface="Maiandra GD" panose="020E0502030308020204" pitchFamily="34" charset="0"/>
                  </a:rPr>
                  <a:t>Web Application </a:t>
                </a:r>
                <a:r>
                  <a:rPr lang="en-US" b="1" dirty="0" smtClean="0">
                    <a:latin typeface="Maiandra GD" panose="020E0502030308020204" pitchFamily="34" charset="0"/>
                  </a:rPr>
                  <a:t>Views</a:t>
                </a:r>
                <a:r>
                  <a:rPr lang="en-US" dirty="0" smtClean="0">
                    <a:latin typeface="Maiandra GD" panose="020E0502030308020204" pitchFamily="34" charset="0"/>
                  </a:rPr>
                  <a:t>: </a:t>
                </a:r>
              </a:p>
              <a:p>
                <a:r>
                  <a:rPr lang="en-US" sz="1600" dirty="0" smtClean="0">
                    <a:latin typeface="Maiandra GD" panose="020E0502030308020204" pitchFamily="34" charset="0"/>
                  </a:rPr>
                  <a:t> - Admin Dashboard, Doctor Management, Appointment Management, User Management</a:t>
                </a:r>
              </a:p>
              <a:p>
                <a:r>
                  <a:rPr lang="en-US" b="1" dirty="0">
                    <a:latin typeface="Maiandra GD" panose="020E0502030308020204" pitchFamily="34" charset="0"/>
                  </a:rPr>
                  <a:t>Mobile Application Views</a:t>
                </a:r>
                <a:r>
                  <a:rPr lang="en-US" dirty="0" smtClean="0">
                    <a:latin typeface="Maiandra GD" panose="020E0502030308020204" pitchFamily="34" charset="0"/>
                  </a:rPr>
                  <a:t>: </a:t>
                </a:r>
              </a:p>
              <a:p>
                <a:r>
                  <a:rPr lang="en-US" sz="1600" dirty="0">
                    <a:latin typeface="Maiandra GD" panose="020E0502030308020204" pitchFamily="34" charset="0"/>
                  </a:rPr>
                  <a:t> - Patient </a:t>
                </a:r>
                <a:r>
                  <a:rPr lang="en-US" sz="1600" dirty="0" smtClean="0">
                    <a:latin typeface="Maiandra GD" panose="020E0502030308020204" pitchFamily="34" charset="0"/>
                  </a:rPr>
                  <a:t>Home Page, Doctor List, Appointment Requesting, Feedback Submission</a:t>
                </a:r>
                <a:endParaRPr lang="en-US" sz="1600" dirty="0">
                  <a:latin typeface="Maiandra GD" panose="020E0502030308020204" pitchFamily="34" charset="0"/>
                </a:endParaRPr>
              </a:p>
            </p:txBody>
          </p:sp>
          <p:sp>
            <p:nvSpPr>
              <p:cNvPr id="13" name="TextBox 12">
                <a:extLst>
                  <a:ext uri="{FF2B5EF4-FFF2-40B4-BE49-F238E27FC236}">
                    <a16:creationId xmlns:a16="http://schemas.microsoft.com/office/drawing/2014/main" xmlns="" id="{C03C5558-6F7D-43B3-885A-F9B36C88BEC5}"/>
                  </a:ext>
                </a:extLst>
              </p:cNvPr>
              <p:cNvSpPr txBox="1"/>
              <p:nvPr/>
            </p:nvSpPr>
            <p:spPr>
              <a:xfrm>
                <a:off x="1468060" y="3919061"/>
                <a:ext cx="3839952" cy="307011"/>
              </a:xfrm>
              <a:prstGeom prst="rect">
                <a:avLst/>
              </a:prstGeom>
              <a:noFill/>
            </p:spPr>
            <p:txBody>
              <a:bodyPr wrap="square" rtlCol="0">
                <a:spAutoFit/>
              </a:bodyPr>
              <a:lstStyle/>
              <a:p>
                <a:pPr algn="ctr"/>
                <a:r>
                  <a:rPr lang="en-US" dirty="0">
                    <a:latin typeface="FSP DEMO - Gmts N xtr Bld" pitchFamily="50" charset="0"/>
                  </a:rPr>
                  <a:t>View </a:t>
                </a:r>
                <a:r>
                  <a:rPr lang="en-US" dirty="0" smtClean="0">
                    <a:latin typeface="FSP DEMO - Gmts N xtr Bld" pitchFamily="50" charset="0"/>
                  </a:rPr>
                  <a:t>Layer</a:t>
                </a:r>
                <a:endParaRPr lang="en-US" dirty="0">
                  <a:latin typeface="FSP DEMO - Gmts N xtr Bld" pitchFamily="50" charset="0"/>
                </a:endParaRPr>
              </a:p>
            </p:txBody>
          </p:sp>
        </p:grpSp>
      </p:grpSp>
    </p:spTree>
    <p:extLst>
      <p:ext uri="{BB962C8B-B14F-4D97-AF65-F5344CB8AC3E}">
        <p14:creationId xmlns:p14="http://schemas.microsoft.com/office/powerpoint/2010/main" val="406113517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xmlns="" id="{C7BB6B52-F1BB-4F2E-A98C-5E11A92A402D}"/>
              </a:ext>
            </a:extLst>
          </p:cNvPr>
          <p:cNvSpPr txBox="1"/>
          <p:nvPr/>
        </p:nvSpPr>
        <p:spPr>
          <a:xfrm>
            <a:off x="187619" y="525492"/>
            <a:ext cx="4648786" cy="646331"/>
          </a:xfrm>
          <a:prstGeom prst="rect">
            <a:avLst/>
          </a:prstGeom>
          <a:noFill/>
        </p:spPr>
        <p:txBody>
          <a:bodyPr wrap="square" rtlCol="0">
            <a:spAutoFit/>
          </a:bodyPr>
          <a:lstStyle/>
          <a:p>
            <a:r>
              <a:rPr lang="en-US" sz="3600" dirty="0">
                <a:latin typeface="FSP DEMO - Geometos Neue Bold" pitchFamily="50" charset="0"/>
              </a:rPr>
              <a:t>Class Diagram</a:t>
            </a:r>
          </a:p>
        </p:txBody>
      </p:sp>
      <p:pic>
        <p:nvPicPr>
          <p:cNvPr id="4" name="Picture 3"/>
          <p:cNvPicPr>
            <a:picLocks noChangeAspect="1"/>
          </p:cNvPicPr>
          <p:nvPr/>
        </p:nvPicPr>
        <p:blipFill>
          <a:blip r:embed="rId3"/>
          <a:stretch>
            <a:fillRect/>
          </a:stretch>
        </p:blipFill>
        <p:spPr>
          <a:xfrm>
            <a:off x="2190865" y="109665"/>
            <a:ext cx="9024306" cy="6748335"/>
          </a:xfrm>
          <a:prstGeom prst="rect">
            <a:avLst/>
          </a:prstGeom>
        </p:spPr>
      </p:pic>
    </p:spTree>
    <p:extLst>
      <p:ext uri="{BB962C8B-B14F-4D97-AF65-F5344CB8AC3E}">
        <p14:creationId xmlns:p14="http://schemas.microsoft.com/office/powerpoint/2010/main" val="12826555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xmlns="" id="{C7BB6B52-F1BB-4F2E-A98C-5E11A92A402D}"/>
              </a:ext>
            </a:extLst>
          </p:cNvPr>
          <p:cNvSpPr txBox="1"/>
          <p:nvPr/>
        </p:nvSpPr>
        <p:spPr>
          <a:xfrm>
            <a:off x="-275090" y="623010"/>
            <a:ext cx="4593702" cy="1200329"/>
          </a:xfrm>
          <a:prstGeom prst="rect">
            <a:avLst/>
          </a:prstGeom>
          <a:noFill/>
        </p:spPr>
        <p:txBody>
          <a:bodyPr wrap="square" rtlCol="0">
            <a:spAutoFit/>
          </a:bodyPr>
          <a:lstStyle/>
          <a:p>
            <a:pPr algn="ctr"/>
            <a:r>
              <a:rPr lang="en-US" sz="3600" dirty="0">
                <a:latin typeface="FSP DEMO - Geometos Neue Bold" pitchFamily="50" charset="0"/>
              </a:rPr>
              <a:t>Database Design </a:t>
            </a:r>
          </a:p>
          <a:p>
            <a:pPr algn="ctr"/>
            <a:r>
              <a:rPr lang="en-US" sz="3600" b="1" dirty="0" smtClean="0">
                <a:latin typeface="Maiandra GD" panose="020E0502030308020204" pitchFamily="34" charset="0"/>
              </a:rPr>
              <a:t>ER </a:t>
            </a:r>
            <a:r>
              <a:rPr lang="en-US" sz="3600" b="1" dirty="0">
                <a:latin typeface="Maiandra GD" panose="020E0502030308020204" pitchFamily="34" charset="0"/>
              </a:rPr>
              <a:t>Diagram</a:t>
            </a:r>
          </a:p>
        </p:txBody>
      </p:sp>
      <p:pic>
        <p:nvPicPr>
          <p:cNvPr id="4" name="Picture 3"/>
          <p:cNvPicPr>
            <a:picLocks noChangeAspect="1"/>
          </p:cNvPicPr>
          <p:nvPr/>
        </p:nvPicPr>
        <p:blipFill>
          <a:blip r:embed="rId3"/>
          <a:stretch>
            <a:fillRect/>
          </a:stretch>
        </p:blipFill>
        <p:spPr>
          <a:xfrm>
            <a:off x="3120485" y="297456"/>
            <a:ext cx="9445757" cy="6448622"/>
          </a:xfrm>
          <a:prstGeom prst="rect">
            <a:avLst/>
          </a:prstGeom>
        </p:spPr>
      </p:pic>
    </p:spTree>
    <p:extLst>
      <p:ext uri="{BB962C8B-B14F-4D97-AF65-F5344CB8AC3E}">
        <p14:creationId xmlns:p14="http://schemas.microsoft.com/office/powerpoint/2010/main" val="183201193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71008" r="-1"/>
          <a:stretch/>
        </p:blipFill>
        <p:spPr>
          <a:xfrm>
            <a:off x="7578090" y="1"/>
            <a:ext cx="4613911" cy="6858000"/>
          </a:xfrm>
          <a:prstGeom prst="rect">
            <a:avLst/>
          </a:prstGeom>
        </p:spPr>
      </p:pic>
      <p:sp>
        <p:nvSpPr>
          <p:cNvPr id="13" name="TextBox 12">
            <a:extLst>
              <a:ext uri="{FF2B5EF4-FFF2-40B4-BE49-F238E27FC236}">
                <a16:creationId xmlns:a16="http://schemas.microsoft.com/office/drawing/2014/main" xmlns="" id="{5DE56C38-BF11-4642-B8ED-768ABAE16379}"/>
              </a:ext>
            </a:extLst>
          </p:cNvPr>
          <p:cNvSpPr txBox="1"/>
          <p:nvPr/>
        </p:nvSpPr>
        <p:spPr>
          <a:xfrm>
            <a:off x="878070" y="966234"/>
            <a:ext cx="5528799" cy="830997"/>
          </a:xfrm>
          <a:prstGeom prst="rect">
            <a:avLst/>
          </a:prstGeom>
          <a:noFill/>
        </p:spPr>
        <p:txBody>
          <a:bodyPr wrap="square" rtlCol="0">
            <a:spAutoFit/>
          </a:bodyPr>
          <a:lstStyle/>
          <a:p>
            <a:r>
              <a:rPr lang="en-US" sz="4800" dirty="0" smtClean="0">
                <a:solidFill>
                  <a:srgbClr val="002060"/>
                </a:solidFill>
                <a:latin typeface="FSP DEMO - Geometos Neue Bold" pitchFamily="50" charset="0"/>
              </a:rPr>
              <a:t>Chapter </a:t>
            </a:r>
            <a:r>
              <a:rPr lang="en-US" sz="4800" dirty="0" err="1" smtClean="0">
                <a:solidFill>
                  <a:srgbClr val="002060"/>
                </a:solidFill>
                <a:latin typeface="FSP DEMO - Geometos Neue Bold" pitchFamily="50" charset="0"/>
              </a:rPr>
              <a:t>THree</a:t>
            </a:r>
            <a:endParaRPr lang="am-ET" sz="4800" dirty="0">
              <a:solidFill>
                <a:srgbClr val="002060"/>
              </a:solidFill>
            </a:endParaRPr>
          </a:p>
        </p:txBody>
      </p:sp>
      <p:sp>
        <p:nvSpPr>
          <p:cNvPr id="2" name="Rectangle 1">
            <a:extLst>
              <a:ext uri="{FF2B5EF4-FFF2-40B4-BE49-F238E27FC236}">
                <a16:creationId xmlns:a16="http://schemas.microsoft.com/office/drawing/2014/main" xmlns="" id="{D8F70E18-CCC4-4CCA-A5EC-AE31DC9D837B}"/>
              </a:ext>
            </a:extLst>
          </p:cNvPr>
          <p:cNvSpPr/>
          <p:nvPr/>
        </p:nvSpPr>
        <p:spPr>
          <a:xfrm>
            <a:off x="7567016" y="0"/>
            <a:ext cx="4624984" cy="6858000"/>
          </a:xfrm>
          <a:prstGeom prst="rect">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9" name="TextBox 18">
            <a:extLst>
              <a:ext uri="{FF2B5EF4-FFF2-40B4-BE49-F238E27FC236}">
                <a16:creationId xmlns:a16="http://schemas.microsoft.com/office/drawing/2014/main" xmlns="" id="{A2B45976-39F5-462F-A1B8-62123A8B6C9E}"/>
              </a:ext>
            </a:extLst>
          </p:cNvPr>
          <p:cNvSpPr txBox="1"/>
          <p:nvPr/>
        </p:nvSpPr>
        <p:spPr>
          <a:xfrm>
            <a:off x="1828799" y="1706632"/>
            <a:ext cx="4589143" cy="523220"/>
          </a:xfrm>
          <a:prstGeom prst="rect">
            <a:avLst/>
          </a:prstGeom>
          <a:noFill/>
        </p:spPr>
        <p:txBody>
          <a:bodyPr wrap="square" rtlCol="0">
            <a:spAutoFit/>
          </a:bodyPr>
          <a:lstStyle/>
          <a:p>
            <a:pPr lvl="0">
              <a:defRPr/>
            </a:pPr>
            <a:r>
              <a:rPr lang="en-US" sz="28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User Interfaces</a:t>
            </a:r>
            <a:endParaRPr lang="en-US" sz="28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p:txBody>
      </p:sp>
      <p:cxnSp>
        <p:nvCxnSpPr>
          <p:cNvPr id="47" name="Straight Connector 46"/>
          <p:cNvCxnSpPr/>
          <p:nvPr/>
        </p:nvCxnSpPr>
        <p:spPr>
          <a:xfrm>
            <a:off x="1905000" y="1740081"/>
            <a:ext cx="5633441" cy="0"/>
          </a:xfrm>
          <a:prstGeom prst="line">
            <a:avLst/>
          </a:prstGeom>
          <a:ln w="76200" cap="rnd">
            <a:solidFill>
              <a:srgbClr val="92D050"/>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B6C7F434-0FB8-4A46-94D3-C30D0B686CBD}"/>
              </a:ext>
            </a:extLst>
          </p:cNvPr>
          <p:cNvSpPr txBox="1"/>
          <p:nvPr/>
        </p:nvSpPr>
        <p:spPr>
          <a:xfrm>
            <a:off x="396157" y="2382252"/>
            <a:ext cx="6929930" cy="1754326"/>
          </a:xfrm>
          <a:prstGeom prst="rect">
            <a:avLst/>
          </a:prstGeom>
          <a:noFill/>
        </p:spPr>
        <p:txBody>
          <a:bodyPr wrap="square" rtlCol="0">
            <a:spAutoFit/>
          </a:bodyPr>
          <a:lstStyle/>
          <a:p>
            <a:pPr algn="just">
              <a:lnSpc>
                <a:spcPct val="150000"/>
              </a:lnSpc>
            </a:pPr>
            <a:r>
              <a:rPr lang="en-US" dirty="0" smtClean="0">
                <a:latin typeface="Maiandra GD" panose="020E0502030308020204" pitchFamily="34" charset="0"/>
              </a:rPr>
              <a:t>The </a:t>
            </a:r>
            <a:r>
              <a:rPr lang="en-US" dirty="0">
                <a:latin typeface="Maiandra GD" panose="020E0502030308020204" pitchFamily="34" charset="0"/>
              </a:rPr>
              <a:t>user interfaces (UI) of the Doctor Appointment System are designed to cater to the needs of different user roles: patients, doctors, and admins/health officers</a:t>
            </a:r>
            <a:r>
              <a:rPr lang="en-US" dirty="0" smtClean="0">
                <a:latin typeface="Maiandra GD" panose="020E0502030308020204" pitchFamily="34" charset="0"/>
              </a:rPr>
              <a:t>. They are based on availability of resources like mobile phones.</a:t>
            </a:r>
            <a:endParaRPr lang="en-US" sz="1400" dirty="0" smtClean="0">
              <a:latin typeface="Maiandra GD" panose="020E0502030308020204" pitchFamily="34" charset="0"/>
            </a:endParaRPr>
          </a:p>
        </p:txBody>
      </p:sp>
    </p:spTree>
    <p:extLst>
      <p:ext uri="{BB962C8B-B14F-4D97-AF65-F5344CB8AC3E}">
        <p14:creationId xmlns:p14="http://schemas.microsoft.com/office/powerpoint/2010/main" val="7139384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0BC38651-B105-40C3-8341-AA3623246D54}"/>
              </a:ext>
            </a:extLst>
          </p:cNvPr>
          <p:cNvSpPr txBox="1"/>
          <p:nvPr/>
        </p:nvSpPr>
        <p:spPr>
          <a:xfrm>
            <a:off x="3785597" y="578807"/>
            <a:ext cx="534005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smtClean="0">
                <a:solidFill>
                  <a:srgbClr val="002060"/>
                </a:solidFill>
                <a:latin typeface="FSP DEMO - Gmts N xtr Bld" pitchFamily="50" charset="0"/>
              </a:rPr>
              <a:t>Home page</a:t>
            </a:r>
            <a:endParaRPr kumimoji="0" lang="am-ET" sz="4400" b="0" i="0" u="none" strike="noStrike" kern="1200" cap="none" spc="0" normalizeH="0" baseline="0" noProof="0" dirty="0">
              <a:ln>
                <a:noFill/>
              </a:ln>
              <a:solidFill>
                <a:srgbClr val="002060"/>
              </a:solidFill>
              <a:effectLst/>
              <a:uLnTx/>
              <a:uFillTx/>
              <a:latin typeface="Nyala" panose="02000504070300020003" pitchFamily="2" charset="0"/>
            </a:endParaRPr>
          </a:p>
        </p:txBody>
      </p:sp>
      <p:sp>
        <p:nvSpPr>
          <p:cNvPr id="12" name="TextBox 11">
            <a:extLst>
              <a:ext uri="{FF2B5EF4-FFF2-40B4-BE49-F238E27FC236}">
                <a16:creationId xmlns:a16="http://schemas.microsoft.com/office/drawing/2014/main" xmlns="" id="{3F667D33-4CCA-487F-BD2D-1B2EB4CEE4DB}"/>
              </a:ext>
            </a:extLst>
          </p:cNvPr>
          <p:cNvSpPr txBox="1"/>
          <p:nvPr/>
        </p:nvSpPr>
        <p:spPr>
          <a:xfrm>
            <a:off x="3059608" y="3245119"/>
            <a:ext cx="5472665" cy="1015663"/>
          </a:xfrm>
          <a:prstGeom prst="rect">
            <a:avLst/>
          </a:prstGeom>
          <a:noFill/>
        </p:spPr>
        <p:txBody>
          <a:bodyPr wrap="square" rtlCol="0">
            <a:spAutoFit/>
          </a:bodyPr>
          <a:lstStyle/>
          <a:p>
            <a:pPr lvl="0" algn="just">
              <a:lnSpc>
                <a:spcPct val="150000"/>
              </a:lnSpc>
              <a:defRPr/>
            </a:pPr>
            <a:r>
              <a:rPr lang="en-US" sz="2000" b="1" dirty="0" smtClean="0">
                <a:solidFill>
                  <a:prstClr val="black"/>
                </a:solidFill>
                <a:latin typeface="Maiandra GD" panose="020E0502030308020204" pitchFamily="34" charset="0"/>
              </a:rPr>
              <a:t>On the doctor side </a:t>
            </a:r>
            <a:r>
              <a:rPr lang="en-US" sz="2000" dirty="0" smtClean="0">
                <a:solidFill>
                  <a:prstClr val="black"/>
                </a:solidFill>
                <a:latin typeface="Maiandra GD" panose="020E0502030308020204" pitchFamily="34" charset="0"/>
              </a:rPr>
              <a:t>– it displays list of assigned appointments with patients.</a:t>
            </a:r>
            <a:endParaRPr lang="en-US" sz="2000" dirty="0">
              <a:solidFill>
                <a:prstClr val="black"/>
              </a:solidFill>
              <a:latin typeface="Maiandra GD" panose="020E0502030308020204" pitchFamily="34" charset="0"/>
            </a:endParaRPr>
          </a:p>
        </p:txBody>
      </p:sp>
      <p:sp>
        <p:nvSpPr>
          <p:cNvPr id="13" name="Rectangle 12">
            <a:extLst>
              <a:ext uri="{FF2B5EF4-FFF2-40B4-BE49-F238E27FC236}">
                <a16:creationId xmlns:a16="http://schemas.microsoft.com/office/drawing/2014/main" xmlns="" id="{654E4DDB-E022-43E7-B524-B51C9E9FEF03}"/>
              </a:ext>
            </a:extLst>
          </p:cNvPr>
          <p:cNvSpPr/>
          <p:nvPr/>
        </p:nvSpPr>
        <p:spPr>
          <a:xfrm>
            <a:off x="0" y="5848350"/>
            <a:ext cx="647700" cy="10096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m-ET" sz="1800" b="0" i="0" u="none" strike="noStrike" kern="1200" cap="none" spc="0" normalizeH="0" baseline="0" noProof="0">
              <a:ln>
                <a:noFill/>
              </a:ln>
              <a:solidFill>
                <a:prstClr val="white"/>
              </a:solidFill>
              <a:effectLst/>
              <a:uLnTx/>
              <a:uFillTx/>
              <a:latin typeface="Nyala" panose="02000504070300020003" pitchFamily="2" charset="0"/>
              <a:ea typeface="+mn-ea"/>
              <a:cs typeface="+mn-cs"/>
            </a:endParaRPr>
          </a:p>
        </p:txBody>
      </p:sp>
      <p:grpSp>
        <p:nvGrpSpPr>
          <p:cNvPr id="5" name="Group 4"/>
          <p:cNvGrpSpPr/>
          <p:nvPr/>
        </p:nvGrpSpPr>
        <p:grpSpPr>
          <a:xfrm>
            <a:off x="5129644" y="1204230"/>
            <a:ext cx="6387104" cy="523220"/>
            <a:chOff x="5434444" y="2375256"/>
            <a:chExt cx="6387104" cy="523220"/>
          </a:xfrm>
        </p:grpSpPr>
        <p:sp>
          <p:nvSpPr>
            <p:cNvPr id="11" name="TextBox 10">
              <a:extLst>
                <a:ext uri="{FF2B5EF4-FFF2-40B4-BE49-F238E27FC236}">
                  <a16:creationId xmlns:a16="http://schemas.microsoft.com/office/drawing/2014/main" xmlns="" id="{268D843A-2C9B-4F88-BF51-C34E673853D9}"/>
                </a:ext>
              </a:extLst>
            </p:cNvPr>
            <p:cNvSpPr txBox="1"/>
            <p:nvPr/>
          </p:nvSpPr>
          <p:spPr>
            <a:xfrm>
              <a:off x="5434444" y="2375256"/>
              <a:ext cx="6387104" cy="523220"/>
            </a:xfrm>
            <a:prstGeom prst="rect">
              <a:avLst/>
            </a:prstGeom>
            <a:noFill/>
          </p:spPr>
          <p:txBody>
            <a:bodyPr wrap="square" rtlCol="0">
              <a:spAutoFit/>
            </a:bodyPr>
            <a:lstStyle/>
            <a:p>
              <a:pPr lvl="0">
                <a:defRPr/>
              </a:pPr>
              <a:r>
                <a:rPr lang="en-US" sz="2800" b="1" dirty="0">
                  <a:solidFill>
                    <a:schemeClr val="bg1">
                      <a:lumMod val="65000"/>
                    </a:schemeClr>
                  </a:solidFill>
                  <a:latin typeface="Times New Roman" panose="02020603050405020304" pitchFamily="18" charset="0"/>
                  <a:cs typeface="Times New Roman" panose="02020603050405020304" pitchFamily="18" charset="0"/>
                </a:rPr>
                <a:t>What is the purpose of this page?</a:t>
              </a:r>
              <a:endParaRPr kumimoji="0" lang="am-ET" sz="2800" b="1" i="0" u="none" strike="noStrike" kern="1200" cap="none" spc="0" normalizeH="0" baseline="0" noProof="0" dirty="0">
                <a:ln>
                  <a:noFill/>
                </a:ln>
                <a:solidFill>
                  <a:schemeClr val="bg1">
                    <a:lumMod val="65000"/>
                  </a:schemeClr>
                </a:solidFill>
                <a:effectLst/>
                <a:uLnTx/>
                <a:uFillTx/>
                <a:latin typeface="Nyala" panose="02000504070300020003" pitchFamily="2" charset="0"/>
                <a:cs typeface="Times New Roman" panose="02020603050405020304" pitchFamily="18" charset="0"/>
              </a:endParaRPr>
            </a:p>
          </p:txBody>
        </p:sp>
        <p:cxnSp>
          <p:nvCxnSpPr>
            <p:cNvPr id="3" name="Straight Connector 2"/>
            <p:cNvCxnSpPr/>
            <p:nvPr/>
          </p:nvCxnSpPr>
          <p:spPr>
            <a:xfrm>
              <a:off x="5467495" y="2434728"/>
              <a:ext cx="51529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099780" y="1953329"/>
            <a:ext cx="6711687" cy="507831"/>
          </a:xfrm>
          <a:prstGeom prst="rect">
            <a:avLst/>
          </a:prstGeom>
        </p:spPr>
        <p:txBody>
          <a:bodyPr wrap="square">
            <a:spAutoFit/>
          </a:bodyPr>
          <a:lstStyle/>
          <a:p>
            <a:pPr lvl="0" algn="just">
              <a:lnSpc>
                <a:spcPct val="150000"/>
              </a:lnSpc>
              <a:defRPr/>
            </a:pPr>
            <a:r>
              <a:rPr lang="en-US" b="1" dirty="0">
                <a:solidFill>
                  <a:prstClr val="black"/>
                </a:solidFill>
                <a:latin typeface="Maiandra GD" panose="020E0502030308020204" pitchFamily="34" charset="0"/>
              </a:rPr>
              <a:t>On the patient app </a:t>
            </a:r>
            <a:r>
              <a:rPr lang="en-US" dirty="0">
                <a:solidFill>
                  <a:prstClr val="black"/>
                </a:solidFill>
                <a:latin typeface="Maiandra GD" panose="020E0502030308020204" pitchFamily="34" charset="0"/>
              </a:rPr>
              <a:t>– it displays list of registered hospital doctors</a:t>
            </a:r>
          </a:p>
        </p:txBody>
      </p:sp>
      <p:pic>
        <p:nvPicPr>
          <p:cNvPr id="26" name="Picture 25"/>
          <p:cNvPicPr>
            <a:picLocks noChangeAspect="1"/>
          </p:cNvPicPr>
          <p:nvPr/>
        </p:nvPicPr>
        <p:blipFill rotWithShape="1">
          <a:blip r:embed="rId2" cstate="print">
            <a:extLst>
              <a:ext uri="{28A0092B-C50C-407E-A947-70E740481C1C}">
                <a14:useLocalDpi xmlns:a14="http://schemas.microsoft.com/office/drawing/2010/main" val="0"/>
              </a:ext>
            </a:extLst>
          </a:blip>
          <a:srcRect b="12719"/>
          <a:stretch/>
        </p:blipFill>
        <p:spPr>
          <a:xfrm rot="20586813">
            <a:off x="621317" y="1392294"/>
            <a:ext cx="1997254" cy="3572547"/>
          </a:xfrm>
          <a:prstGeom prst="rect">
            <a:avLst/>
          </a:prstGeom>
        </p:spPr>
      </p:pic>
      <p:sp>
        <p:nvSpPr>
          <p:cNvPr id="22" name="Rectangle 21"/>
          <p:cNvSpPr/>
          <p:nvPr/>
        </p:nvSpPr>
        <p:spPr>
          <a:xfrm>
            <a:off x="3047999" y="2411406"/>
            <a:ext cx="6867526" cy="923330"/>
          </a:xfrm>
          <a:prstGeom prst="rect">
            <a:avLst/>
          </a:prstGeom>
        </p:spPr>
        <p:txBody>
          <a:bodyPr wrap="square">
            <a:spAutoFit/>
          </a:bodyPr>
          <a:lstStyle/>
          <a:p>
            <a:pPr lvl="0" algn="just">
              <a:lnSpc>
                <a:spcPct val="150000"/>
              </a:lnSpc>
              <a:defRPr/>
            </a:pPr>
            <a:r>
              <a:rPr lang="en-US" b="1" dirty="0" smtClean="0">
                <a:solidFill>
                  <a:prstClr val="black"/>
                </a:solidFill>
                <a:latin typeface="Maiandra GD" panose="020E0502030308020204" pitchFamily="34" charset="0"/>
              </a:rPr>
              <a:t>On the Admin part </a:t>
            </a:r>
            <a:r>
              <a:rPr lang="en-US" dirty="0" smtClean="0">
                <a:solidFill>
                  <a:prstClr val="black"/>
                </a:solidFill>
                <a:latin typeface="Maiandra GD" panose="020E0502030308020204" pitchFamily="34" charset="0"/>
              </a:rPr>
              <a:t>– it displays number of appointments, patients, doctors, and different tables.</a:t>
            </a:r>
            <a:endParaRPr lang="en-US" dirty="0">
              <a:solidFill>
                <a:prstClr val="black"/>
              </a:solidFill>
              <a:latin typeface="Maiandra GD" panose="020E0502030308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12064">
            <a:off x="532545" y="1000608"/>
            <a:ext cx="2142717" cy="4322446"/>
          </a:xfrm>
          <a:prstGeom prst="rect">
            <a:avLst/>
          </a:prstGeom>
        </p:spPr>
      </p:pic>
      <p:grpSp>
        <p:nvGrpSpPr>
          <p:cNvPr id="23" name="Group 22"/>
          <p:cNvGrpSpPr/>
          <p:nvPr/>
        </p:nvGrpSpPr>
        <p:grpSpPr>
          <a:xfrm>
            <a:off x="714374" y="5762624"/>
            <a:ext cx="1019217" cy="1019217"/>
            <a:chOff x="1338752" y="118885"/>
            <a:chExt cx="6501587" cy="6501587"/>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8752" y="118885"/>
              <a:ext cx="6501587" cy="6501587"/>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79782">
              <a:off x="2475841" y="1592964"/>
              <a:ext cx="4467885" cy="4467885"/>
            </a:xfrm>
            <a:prstGeom prst="rect">
              <a:avLst/>
            </a:prstGeom>
          </p:spPr>
        </p:pic>
      </p:grpSp>
      <p:grpSp>
        <p:nvGrpSpPr>
          <p:cNvPr id="28" name="Group 27"/>
          <p:cNvGrpSpPr/>
          <p:nvPr/>
        </p:nvGrpSpPr>
        <p:grpSpPr>
          <a:xfrm>
            <a:off x="8422107" y="3656342"/>
            <a:ext cx="3759878" cy="3264325"/>
            <a:chOff x="8568369" y="3752919"/>
            <a:chExt cx="3565488" cy="3095556"/>
          </a:xfrm>
        </p:grpSpPr>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10863" y="3896996"/>
              <a:ext cx="3284621" cy="1853595"/>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369" y="3752919"/>
              <a:ext cx="3565488" cy="3095556"/>
            </a:xfrm>
            <a:prstGeom prst="rect">
              <a:avLst/>
            </a:prstGeom>
          </p:spPr>
        </p:pic>
      </p:grpSp>
    </p:spTree>
    <p:extLst>
      <p:ext uri="{BB962C8B-B14F-4D97-AF65-F5344CB8AC3E}">
        <p14:creationId xmlns:p14="http://schemas.microsoft.com/office/powerpoint/2010/main" val="13933509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2CB9DBEE-8DE3-41E9-AA03-6AA77FDBD0DF}"/>
              </a:ext>
            </a:extLst>
          </p:cNvPr>
          <p:cNvSpPr txBox="1"/>
          <p:nvPr/>
        </p:nvSpPr>
        <p:spPr>
          <a:xfrm>
            <a:off x="201527" y="1056396"/>
            <a:ext cx="5576199" cy="830997"/>
          </a:xfrm>
          <a:prstGeom prst="rect">
            <a:avLst/>
          </a:prstGeom>
          <a:noFill/>
        </p:spPr>
        <p:txBody>
          <a:bodyPr wrap="square" rtlCol="0">
            <a:spAutoFit/>
          </a:bodyPr>
          <a:lstStyle/>
          <a:p>
            <a:r>
              <a:rPr lang="en-US" sz="4800" dirty="0" err="1" smtClean="0">
                <a:solidFill>
                  <a:srgbClr val="002060"/>
                </a:solidFill>
                <a:latin typeface="FSP DEMO - Gmts N xtr Bld" pitchFamily="50" charset="0"/>
              </a:rPr>
              <a:t>ReQuest</a:t>
            </a:r>
            <a:r>
              <a:rPr lang="en-US" sz="4800" dirty="0" smtClean="0">
                <a:solidFill>
                  <a:srgbClr val="002060"/>
                </a:solidFill>
                <a:latin typeface="FSP DEMO - Gmts N xtr Bld" pitchFamily="50" charset="0"/>
              </a:rPr>
              <a:t> Page</a:t>
            </a:r>
            <a:endParaRPr lang="am-ET" sz="4800" dirty="0">
              <a:solidFill>
                <a:srgbClr val="002060"/>
              </a:solidFill>
            </a:endParaRPr>
          </a:p>
        </p:txBody>
      </p:sp>
      <p:sp>
        <p:nvSpPr>
          <p:cNvPr id="13" name="TextBox 12">
            <a:extLst>
              <a:ext uri="{FF2B5EF4-FFF2-40B4-BE49-F238E27FC236}">
                <a16:creationId xmlns:a16="http://schemas.microsoft.com/office/drawing/2014/main" xmlns="" id="{725E1E5A-7910-47D7-B4F7-0366C60081BB}"/>
              </a:ext>
            </a:extLst>
          </p:cNvPr>
          <p:cNvSpPr txBox="1"/>
          <p:nvPr/>
        </p:nvSpPr>
        <p:spPr>
          <a:xfrm>
            <a:off x="714374" y="2590329"/>
            <a:ext cx="5195291" cy="1477328"/>
          </a:xfrm>
          <a:prstGeom prst="rect">
            <a:avLst/>
          </a:prstGeom>
          <a:noFill/>
        </p:spPr>
        <p:txBody>
          <a:bodyPr wrap="square" rtlCol="0">
            <a:spAutoFit/>
          </a:bodyPr>
          <a:lstStyle/>
          <a:p>
            <a:pPr lvl="0" algn="just">
              <a:lnSpc>
                <a:spcPct val="150000"/>
              </a:lnSpc>
              <a:defRPr/>
            </a:pPr>
            <a:r>
              <a:rPr lang="en-US" sz="2000" dirty="0" smtClean="0">
                <a:solidFill>
                  <a:prstClr val="black"/>
                </a:solidFill>
                <a:latin typeface="Maiandra GD" panose="020E0502030308020204" pitchFamily="34" charset="0"/>
              </a:rPr>
              <a:t>A patient requests appointment by picking date, selecting time and writing cases about the symptoms of feeling.</a:t>
            </a:r>
            <a:endParaRPr lang="am-ET" sz="2000" dirty="0">
              <a:solidFill>
                <a:prstClr val="black"/>
              </a:solidFill>
            </a:endParaRPr>
          </a:p>
        </p:txBody>
      </p:sp>
      <p:sp>
        <p:nvSpPr>
          <p:cNvPr id="15" name="Rectangle 14">
            <a:extLst>
              <a:ext uri="{FF2B5EF4-FFF2-40B4-BE49-F238E27FC236}">
                <a16:creationId xmlns:a16="http://schemas.microsoft.com/office/drawing/2014/main" xmlns="" id="{EBF86239-6D8E-4A0C-A2B1-1EB533CE7CD9}"/>
              </a:ext>
            </a:extLst>
          </p:cNvPr>
          <p:cNvSpPr/>
          <p:nvPr/>
        </p:nvSpPr>
        <p:spPr>
          <a:xfrm>
            <a:off x="0" y="5848350"/>
            <a:ext cx="647700" cy="10096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m-ET" sz="1800" b="0" i="0" u="none" strike="noStrike" kern="1200" cap="none" spc="0" normalizeH="0" baseline="0" noProof="0">
              <a:ln>
                <a:noFill/>
              </a:ln>
              <a:solidFill>
                <a:prstClr val="white"/>
              </a:solidFill>
              <a:effectLst/>
              <a:uLnTx/>
              <a:uFillTx/>
              <a:latin typeface="Nyala" panose="02000504070300020003" pitchFamily="2" charset="0"/>
              <a:ea typeface="+mn-ea"/>
              <a:cs typeface="+mn-cs"/>
            </a:endParaRPr>
          </a:p>
        </p:txBody>
      </p:sp>
      <p:grpSp>
        <p:nvGrpSpPr>
          <p:cNvPr id="17" name="Group 16"/>
          <p:cNvGrpSpPr/>
          <p:nvPr/>
        </p:nvGrpSpPr>
        <p:grpSpPr>
          <a:xfrm>
            <a:off x="714374" y="5762624"/>
            <a:ext cx="1019217" cy="1019217"/>
            <a:chOff x="1338752" y="118885"/>
            <a:chExt cx="6501587" cy="6501587"/>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752" y="118885"/>
              <a:ext cx="6501587" cy="6501587"/>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79782">
              <a:off x="2475841" y="1592964"/>
              <a:ext cx="4467885" cy="4467885"/>
            </a:xfrm>
            <a:prstGeom prst="rect">
              <a:avLst/>
            </a:prstGeom>
          </p:spPr>
        </p:pic>
      </p:grpSp>
      <p:grpSp>
        <p:nvGrpSpPr>
          <p:cNvPr id="20" name="Group 19"/>
          <p:cNvGrpSpPr/>
          <p:nvPr/>
        </p:nvGrpSpPr>
        <p:grpSpPr>
          <a:xfrm>
            <a:off x="807411" y="1726276"/>
            <a:ext cx="6387104" cy="523220"/>
            <a:chOff x="5434444" y="2364108"/>
            <a:chExt cx="6387104" cy="523220"/>
          </a:xfrm>
        </p:grpSpPr>
        <p:sp>
          <p:nvSpPr>
            <p:cNvPr id="21" name="TextBox 20">
              <a:extLst>
                <a:ext uri="{FF2B5EF4-FFF2-40B4-BE49-F238E27FC236}">
                  <a16:creationId xmlns:a16="http://schemas.microsoft.com/office/drawing/2014/main" xmlns="" id="{268D843A-2C9B-4F88-BF51-C34E673853D9}"/>
                </a:ext>
              </a:extLst>
            </p:cNvPr>
            <p:cNvSpPr txBox="1"/>
            <p:nvPr/>
          </p:nvSpPr>
          <p:spPr>
            <a:xfrm>
              <a:off x="5434444" y="2364108"/>
              <a:ext cx="6387104" cy="523220"/>
            </a:xfrm>
            <a:prstGeom prst="rect">
              <a:avLst/>
            </a:prstGeom>
            <a:noFill/>
          </p:spPr>
          <p:txBody>
            <a:bodyPr wrap="square" rtlCol="0">
              <a:spAutoFit/>
            </a:bodyPr>
            <a:lstStyle/>
            <a:p>
              <a:pPr lvl="0">
                <a:defRPr/>
              </a:pPr>
              <a:r>
                <a:rPr lang="en-US" sz="2800" b="1" dirty="0">
                  <a:solidFill>
                    <a:schemeClr val="bg1">
                      <a:lumMod val="65000"/>
                    </a:schemeClr>
                  </a:solidFill>
                  <a:latin typeface="Times New Roman" panose="02020603050405020304" pitchFamily="18" charset="0"/>
                  <a:cs typeface="Times New Roman" panose="02020603050405020304" pitchFamily="18" charset="0"/>
                </a:rPr>
                <a:t>What is the purpose of this page?</a:t>
              </a:r>
              <a:endParaRPr kumimoji="0" lang="am-ET" sz="2800" b="1" i="0" u="none" strike="noStrike" kern="1200" cap="none" spc="0" normalizeH="0" baseline="0" noProof="0" dirty="0">
                <a:ln>
                  <a:noFill/>
                </a:ln>
                <a:solidFill>
                  <a:schemeClr val="bg1">
                    <a:lumMod val="65000"/>
                  </a:schemeClr>
                </a:solidFill>
                <a:effectLst/>
                <a:uLnTx/>
                <a:uFillTx/>
                <a:latin typeface="Nyala" panose="02000504070300020003" pitchFamily="2" charset="0"/>
                <a:cs typeface="Times New Roman" panose="02020603050405020304" pitchFamily="18" charset="0"/>
              </a:endParaRPr>
            </a:p>
          </p:txBody>
        </p:sp>
        <p:cxnSp>
          <p:nvCxnSpPr>
            <p:cNvPr id="22" name="Straight Connector 21"/>
            <p:cNvCxnSpPr/>
            <p:nvPr/>
          </p:nvCxnSpPr>
          <p:spPr>
            <a:xfrm>
              <a:off x="5467495" y="2434728"/>
              <a:ext cx="51529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rot="949117">
            <a:off x="9136623" y="1303483"/>
            <a:ext cx="2440170" cy="5209508"/>
            <a:chOff x="7890917" y="610993"/>
            <a:chExt cx="2803821" cy="5656073"/>
          </a:xfrm>
        </p:grpSpPr>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b="4180"/>
            <a:stretch/>
          </p:blipFill>
          <p:spPr>
            <a:xfrm>
              <a:off x="8053376" y="1157834"/>
              <a:ext cx="2510352" cy="4689514"/>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0917" y="610993"/>
              <a:ext cx="2803821" cy="5656073"/>
            </a:xfrm>
            <a:prstGeom prst="rect">
              <a:avLst/>
            </a:prstGeom>
          </p:spPr>
        </p:pic>
      </p:grpSp>
      <p:grpSp>
        <p:nvGrpSpPr>
          <p:cNvPr id="6" name="Group 5"/>
          <p:cNvGrpSpPr/>
          <p:nvPr/>
        </p:nvGrpSpPr>
        <p:grpSpPr>
          <a:xfrm rot="962520">
            <a:off x="6895978" y="1225815"/>
            <a:ext cx="1930858" cy="3980300"/>
            <a:chOff x="7027717" y="1592673"/>
            <a:chExt cx="2000817" cy="4036193"/>
          </a:xfrm>
        </p:grpSpPr>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b="7061"/>
            <a:stretch/>
          </p:blipFill>
          <p:spPr>
            <a:xfrm>
              <a:off x="7108468" y="1948551"/>
              <a:ext cx="1843027" cy="3561911"/>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7717" y="1592673"/>
              <a:ext cx="2000817" cy="4036193"/>
            </a:xfrm>
            <a:prstGeom prst="rect">
              <a:avLst/>
            </a:prstGeom>
          </p:spPr>
        </p:pic>
      </p:grpSp>
    </p:spTree>
    <p:extLst>
      <p:ext uri="{BB962C8B-B14F-4D97-AF65-F5344CB8AC3E}">
        <p14:creationId xmlns:p14="http://schemas.microsoft.com/office/powerpoint/2010/main" val="10520491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D53A4F3D-B285-4CFF-9BE8-84FCE6500CCE}"/>
              </a:ext>
            </a:extLst>
          </p:cNvPr>
          <p:cNvSpPr/>
          <p:nvPr/>
        </p:nvSpPr>
        <p:spPr>
          <a:xfrm>
            <a:off x="0" y="5848350"/>
            <a:ext cx="647700" cy="10096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m-ET" sz="1800" b="0" i="0" u="none" strike="noStrike" kern="1200" cap="none" spc="0" normalizeH="0" baseline="0" noProof="0">
              <a:ln>
                <a:noFill/>
              </a:ln>
              <a:solidFill>
                <a:prstClr val="white"/>
              </a:solidFill>
              <a:effectLst/>
              <a:uLnTx/>
              <a:uFillTx/>
              <a:latin typeface="Nyala" panose="02000504070300020003" pitchFamily="2" charset="0"/>
              <a:ea typeface="+mn-ea"/>
              <a:cs typeface="+mn-cs"/>
            </a:endParaRPr>
          </a:p>
        </p:txBody>
      </p:sp>
      <p:sp>
        <p:nvSpPr>
          <p:cNvPr id="9" name="TextBox 8">
            <a:extLst>
              <a:ext uri="{FF2B5EF4-FFF2-40B4-BE49-F238E27FC236}">
                <a16:creationId xmlns:a16="http://schemas.microsoft.com/office/drawing/2014/main" xmlns="" id="{D02EC9F3-4452-40DA-91F7-233B37C6DC98}"/>
              </a:ext>
            </a:extLst>
          </p:cNvPr>
          <p:cNvSpPr txBox="1"/>
          <p:nvPr/>
        </p:nvSpPr>
        <p:spPr>
          <a:xfrm>
            <a:off x="3119907" y="813184"/>
            <a:ext cx="694376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002060"/>
                </a:solidFill>
                <a:effectLst/>
                <a:uLnTx/>
                <a:uFillTx/>
                <a:latin typeface="FSP DEMO - Gmts N xtr Bld" pitchFamily="50" charset="0"/>
              </a:rPr>
              <a:t>Appointment Statuses</a:t>
            </a:r>
            <a:endParaRPr kumimoji="0" lang="am-ET" sz="4800" b="0" i="0" u="none" strike="noStrike" kern="1200" cap="none" spc="0" normalizeH="0" baseline="0" noProof="0" dirty="0">
              <a:ln>
                <a:noFill/>
              </a:ln>
              <a:solidFill>
                <a:srgbClr val="002060"/>
              </a:solidFill>
              <a:effectLst/>
              <a:uLnTx/>
              <a:uFillTx/>
              <a:latin typeface="Nyala" panose="02000504070300020003" pitchFamily="2" charset="0"/>
            </a:endParaRPr>
          </a:p>
        </p:txBody>
      </p:sp>
      <p:sp>
        <p:nvSpPr>
          <p:cNvPr id="11" name="TextBox 10">
            <a:extLst>
              <a:ext uri="{FF2B5EF4-FFF2-40B4-BE49-F238E27FC236}">
                <a16:creationId xmlns:a16="http://schemas.microsoft.com/office/drawing/2014/main" xmlns="" id="{D59FD3CD-DFCF-41D7-8FC4-EE807342B3FC}"/>
              </a:ext>
            </a:extLst>
          </p:cNvPr>
          <p:cNvSpPr txBox="1"/>
          <p:nvPr/>
        </p:nvSpPr>
        <p:spPr>
          <a:xfrm>
            <a:off x="3280446" y="2745730"/>
            <a:ext cx="5601317" cy="1200329"/>
          </a:xfrm>
          <a:prstGeom prst="rect">
            <a:avLst/>
          </a:prstGeom>
          <a:noFill/>
        </p:spPr>
        <p:txBody>
          <a:bodyPr wrap="square" rtlCol="0">
            <a:spAutoFit/>
          </a:bodyPr>
          <a:lstStyle/>
          <a:p>
            <a:pPr algn="just">
              <a:lnSpc>
                <a:spcPct val="150000"/>
              </a:lnSpc>
            </a:pPr>
            <a:r>
              <a:rPr lang="en-US" sz="2400" dirty="0" smtClean="0">
                <a:latin typeface="Maiandra GD" panose="020E0502030308020204" pitchFamily="34" charset="0"/>
              </a:rPr>
              <a:t>There are three statuses under which an appointment requested passes through.</a:t>
            </a:r>
            <a:endParaRPr lang="am-ET" sz="2400" dirty="0"/>
          </a:p>
        </p:txBody>
      </p:sp>
      <p:grpSp>
        <p:nvGrpSpPr>
          <p:cNvPr id="13" name="Group 12"/>
          <p:cNvGrpSpPr/>
          <p:nvPr/>
        </p:nvGrpSpPr>
        <p:grpSpPr>
          <a:xfrm>
            <a:off x="3629934" y="1949768"/>
            <a:ext cx="5416068" cy="523220"/>
            <a:chOff x="5467495" y="2397290"/>
            <a:chExt cx="5416068" cy="523220"/>
          </a:xfrm>
        </p:grpSpPr>
        <p:sp>
          <p:nvSpPr>
            <p:cNvPr id="14" name="TextBox 13">
              <a:extLst>
                <a:ext uri="{FF2B5EF4-FFF2-40B4-BE49-F238E27FC236}">
                  <a16:creationId xmlns:a16="http://schemas.microsoft.com/office/drawing/2014/main" xmlns="" id="{268D843A-2C9B-4F88-BF51-C34E673853D9}"/>
                </a:ext>
              </a:extLst>
            </p:cNvPr>
            <p:cNvSpPr txBox="1"/>
            <p:nvPr/>
          </p:nvSpPr>
          <p:spPr>
            <a:xfrm>
              <a:off x="5544614" y="2397290"/>
              <a:ext cx="5338949" cy="523220"/>
            </a:xfrm>
            <a:prstGeom prst="rect">
              <a:avLst/>
            </a:prstGeom>
            <a:noFill/>
          </p:spPr>
          <p:txBody>
            <a:bodyPr wrap="square" rtlCol="0">
              <a:spAutoFit/>
            </a:bodyPr>
            <a:lstStyle/>
            <a:p>
              <a:pPr lvl="0">
                <a:defRPr/>
              </a:pPr>
              <a:r>
                <a:rPr lang="en-US" sz="2800" b="1" noProof="0" dirty="0" smtClean="0">
                  <a:solidFill>
                    <a:schemeClr val="bg1">
                      <a:lumMod val="65000"/>
                    </a:schemeClr>
                  </a:solidFill>
                  <a:latin typeface="Times New Roman" panose="02020603050405020304" pitchFamily="18" charset="0"/>
                  <a:cs typeface="Times New Roman" panose="02020603050405020304" pitchFamily="18" charset="0"/>
                </a:rPr>
                <a:t>Pending | Approved | Completed</a:t>
              </a:r>
              <a:endParaRPr kumimoji="0" lang="am-ET" sz="2800" b="1" i="0" u="none" strike="noStrike" kern="1200" cap="none" spc="0" normalizeH="0" baseline="0" noProof="0" dirty="0">
                <a:ln>
                  <a:noFill/>
                </a:ln>
                <a:solidFill>
                  <a:schemeClr val="bg1">
                    <a:lumMod val="65000"/>
                  </a:schemeClr>
                </a:solidFill>
                <a:effectLst/>
                <a:uLnTx/>
                <a:uFillTx/>
                <a:latin typeface="Nyala" panose="02000504070300020003" pitchFamily="2" charset="0"/>
                <a:cs typeface="Times New Roman" panose="02020603050405020304" pitchFamily="18" charset="0"/>
              </a:endParaRPr>
            </a:p>
          </p:txBody>
        </p:sp>
        <p:cxnSp>
          <p:nvCxnSpPr>
            <p:cNvPr id="15" name="Straight Connector 14"/>
            <p:cNvCxnSpPr/>
            <p:nvPr/>
          </p:nvCxnSpPr>
          <p:spPr>
            <a:xfrm>
              <a:off x="5467495" y="2434728"/>
              <a:ext cx="51529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323850" y="544285"/>
            <a:ext cx="2475515" cy="4844037"/>
            <a:chOff x="1416628" y="1798468"/>
            <a:chExt cx="2227414" cy="3783229"/>
          </a:xfrm>
          <a:scene3d>
            <a:camera prst="perspectiveFront" fov="3300000">
              <a:rot lat="486000" lon="19530000" rev="174000"/>
            </a:camera>
            <a:lightRig rig="harsh" dir="t">
              <a:rot lat="0" lon="0" rev="3000000"/>
            </a:lightRig>
          </a:scene3d>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21127"/>
            <a:stretch/>
          </p:blipFill>
          <p:spPr>
            <a:xfrm rot="21562629">
              <a:off x="1445421" y="2111493"/>
              <a:ext cx="2169829" cy="3106169"/>
            </a:xfrm>
            <a:prstGeom prst="rect">
              <a:avLst/>
            </a:prstGeom>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598450" flipH="1">
              <a:off x="1416628" y="1798468"/>
              <a:ext cx="2227414" cy="3783229"/>
            </a:xfrm>
            <a:prstGeom prst="rect">
              <a:avLst/>
            </a:prstGeom>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pic>
      </p:grpSp>
      <p:grpSp>
        <p:nvGrpSpPr>
          <p:cNvPr id="16" name="Group 15"/>
          <p:cNvGrpSpPr/>
          <p:nvPr/>
        </p:nvGrpSpPr>
        <p:grpSpPr>
          <a:xfrm rot="1690850">
            <a:off x="8756761" y="1328964"/>
            <a:ext cx="2468807" cy="4942028"/>
            <a:chOff x="4424419" y="353129"/>
            <a:chExt cx="2803821" cy="5656073"/>
          </a:xfrm>
          <a:scene3d>
            <a:camera prst="perspectiveFront" fov="5100000">
              <a:rot lat="0" lon="2100000" rev="0"/>
            </a:camera>
            <a:lightRig rig="flood" dir="t">
              <a:rot lat="0" lon="0" rev="13800000"/>
            </a:lightRig>
          </a:scene3d>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3004" y="859971"/>
              <a:ext cx="2526253" cy="46155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4419" y="353129"/>
              <a:ext cx="2803821" cy="565607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pic>
      </p:grpSp>
    </p:spTree>
    <p:extLst>
      <p:ext uri="{BB962C8B-B14F-4D97-AF65-F5344CB8AC3E}">
        <p14:creationId xmlns:p14="http://schemas.microsoft.com/office/powerpoint/2010/main" val="1041316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grpSp>
        <p:nvGrpSpPr>
          <p:cNvPr id="5" name="Group 4"/>
          <p:cNvGrpSpPr/>
          <p:nvPr/>
        </p:nvGrpSpPr>
        <p:grpSpPr>
          <a:xfrm>
            <a:off x="740265" y="1863736"/>
            <a:ext cx="1587500" cy="1930530"/>
            <a:chOff x="1326762" y="2265931"/>
            <a:chExt cx="1587500" cy="1930530"/>
          </a:xfrm>
        </p:grpSpPr>
        <p:sp>
          <p:nvSpPr>
            <p:cNvPr id="93" name="Rectangle 92">
              <a:extLst>
                <a:ext uri="{FF2B5EF4-FFF2-40B4-BE49-F238E27FC236}">
                  <a16:creationId xmlns:a16="http://schemas.microsoft.com/office/drawing/2014/main" xmlns="" id="{FC109BEC-95E0-4EA0-B65C-A8353481F394}"/>
                </a:ext>
              </a:extLst>
            </p:cNvPr>
            <p:cNvSpPr/>
            <p:nvPr/>
          </p:nvSpPr>
          <p:spPr>
            <a:xfrm>
              <a:off x="1710265" y="3952805"/>
              <a:ext cx="784223" cy="243656"/>
            </a:xfrm>
            <a:prstGeom prst="rect">
              <a:avLst/>
            </a:prstGeom>
          </p:spPr>
          <p:txBody>
            <a:bodyPr wrap="square" lIns="0" tIns="0" rIns="0" bIns="0" anchor="ctr">
              <a:spAutoFit/>
            </a:bodyPr>
            <a:lstStyle/>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2060"/>
                  </a:solidFill>
                  <a:effectLst/>
                  <a:uLnTx/>
                  <a:uFillTx/>
                  <a:latin typeface="FSP DEMO - Gmts N xtr Bld" pitchFamily="50" charset="0"/>
                  <a:cs typeface="Segoe UI" panose="020B0502040204020203" pitchFamily="34" charset="0"/>
                </a:rPr>
                <a:t>Figma</a:t>
              </a:r>
              <a:endParaRPr kumimoji="0" lang="en-US" sz="1600" b="0" i="0" u="none" strike="noStrike" kern="1200" cap="none" spc="0" normalizeH="0" baseline="0" noProof="0" dirty="0">
                <a:ln>
                  <a:noFill/>
                </a:ln>
                <a:solidFill>
                  <a:srgbClr val="002060"/>
                </a:solidFill>
                <a:effectLst/>
                <a:uLnTx/>
                <a:uFillTx/>
                <a:latin typeface="FSP DEMO - Gmts N xtr Bld" pitchFamily="50" charset="0"/>
                <a:cs typeface="Segoe UI" panose="020B0502040204020203" pitchFamily="34" charset="0"/>
              </a:endParaRPr>
            </a:p>
          </p:txBody>
        </p:sp>
        <p:grpSp>
          <p:nvGrpSpPr>
            <p:cNvPr id="29" name="Group 28"/>
            <p:cNvGrpSpPr/>
            <p:nvPr/>
          </p:nvGrpSpPr>
          <p:grpSpPr>
            <a:xfrm>
              <a:off x="1326762" y="2265931"/>
              <a:ext cx="1587500" cy="1587500"/>
              <a:chOff x="1705516" y="4759379"/>
              <a:chExt cx="1587500" cy="1587500"/>
            </a:xfrm>
          </p:grpSpPr>
          <p:sp>
            <p:nvSpPr>
              <p:cNvPr id="41" name="Oval 40">
                <a:extLst>
                  <a:ext uri="{FF2B5EF4-FFF2-40B4-BE49-F238E27FC236}">
                    <a16:creationId xmlns:a16="http://schemas.microsoft.com/office/drawing/2014/main" xmlns="" id="{3FAD125B-9A3B-49A4-B9EC-C8A6D3CF9CBF}"/>
                  </a:ext>
                  <a:ext uri="{C183D7F6-B498-43B3-948B-1728B52AA6E4}">
                    <adec:decorative xmlns:adec="http://schemas.microsoft.com/office/drawing/2017/decorative" xmlns="" val="1"/>
                  </a:ext>
                </a:extLst>
              </p:cNvPr>
              <p:cNvSpPr/>
              <p:nvPr/>
            </p:nvSpPr>
            <p:spPr>
              <a:xfrm>
                <a:off x="1705516" y="4759379"/>
                <a:ext cx="1587500" cy="1587500"/>
              </a:xfrm>
              <a:prstGeom prst="ellipse">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139955" y="5113858"/>
                <a:ext cx="666248" cy="999374"/>
              </a:xfrm>
              <a:prstGeom prst="rect">
                <a:avLst/>
              </a:prstGeom>
            </p:spPr>
          </p:pic>
        </p:grpSp>
      </p:grpSp>
      <p:grpSp>
        <p:nvGrpSpPr>
          <p:cNvPr id="8" name="Group 7"/>
          <p:cNvGrpSpPr/>
          <p:nvPr/>
        </p:nvGrpSpPr>
        <p:grpSpPr>
          <a:xfrm>
            <a:off x="3117777" y="1818613"/>
            <a:ext cx="1587500" cy="1985745"/>
            <a:chOff x="4019617" y="2265931"/>
            <a:chExt cx="1587500" cy="1985745"/>
          </a:xfrm>
        </p:grpSpPr>
        <p:sp>
          <p:nvSpPr>
            <p:cNvPr id="91" name="Rectangle 90">
              <a:extLst>
                <a:ext uri="{FF2B5EF4-FFF2-40B4-BE49-F238E27FC236}">
                  <a16:creationId xmlns:a16="http://schemas.microsoft.com/office/drawing/2014/main" xmlns="" id="{0F8D1DEA-0363-4C10-925D-1D68E14CCEF4}"/>
                </a:ext>
              </a:extLst>
            </p:cNvPr>
            <p:cNvSpPr/>
            <p:nvPr/>
          </p:nvSpPr>
          <p:spPr>
            <a:xfrm>
              <a:off x="4148621" y="3999684"/>
              <a:ext cx="1348582" cy="251992"/>
            </a:xfrm>
            <a:prstGeom prst="rect">
              <a:avLst/>
            </a:prstGeom>
          </p:spPr>
          <p:txBody>
            <a:bodyPr wrap="square" lIns="0" tIns="0" rIns="0" bIns="0" anchor="ctr">
              <a:spAutoFit/>
            </a:bodyPr>
            <a:lstStyle/>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b="0" i="0" u="none" strike="noStrike" kern="1200" cap="none" spc="0" normalizeH="0" baseline="0" noProof="0" dirty="0">
                  <a:ln>
                    <a:noFill/>
                  </a:ln>
                  <a:solidFill>
                    <a:srgbClr val="002060"/>
                  </a:solidFill>
                  <a:effectLst/>
                  <a:uLnTx/>
                  <a:uFillTx/>
                  <a:latin typeface="FSP DEMO - Gmts N xtr Bld" pitchFamily="50" charset="0"/>
                  <a:cs typeface="Segoe UI" panose="020B0502040204020203" pitchFamily="34" charset="0"/>
                </a:rPr>
                <a:t>Flutter</a:t>
              </a:r>
            </a:p>
          </p:txBody>
        </p:sp>
        <p:grpSp>
          <p:nvGrpSpPr>
            <p:cNvPr id="3" name="Group 2">
              <a:extLst>
                <a:ext uri="{FF2B5EF4-FFF2-40B4-BE49-F238E27FC236}">
                  <a16:creationId xmlns:a16="http://schemas.microsoft.com/office/drawing/2014/main" xmlns="" id="{2AE42D8F-39C7-48AF-8C23-5562A7EB69EB}"/>
                </a:ext>
              </a:extLst>
            </p:cNvPr>
            <p:cNvGrpSpPr/>
            <p:nvPr/>
          </p:nvGrpSpPr>
          <p:grpSpPr>
            <a:xfrm>
              <a:off x="4019617" y="2265931"/>
              <a:ext cx="1587500" cy="1587500"/>
              <a:chOff x="1886679" y="2192018"/>
              <a:chExt cx="1587500" cy="1587500"/>
            </a:xfrm>
          </p:grpSpPr>
          <p:grpSp>
            <p:nvGrpSpPr>
              <p:cNvPr id="30" name="Group 29"/>
              <p:cNvGrpSpPr/>
              <p:nvPr/>
            </p:nvGrpSpPr>
            <p:grpSpPr>
              <a:xfrm>
                <a:off x="1886679" y="2192018"/>
                <a:ext cx="1587500" cy="1587500"/>
                <a:chOff x="1709697" y="2792004"/>
                <a:chExt cx="1587500" cy="1587500"/>
              </a:xfrm>
            </p:grpSpPr>
            <p:sp>
              <p:nvSpPr>
                <p:cNvPr id="47" name="Oval 46">
                  <a:extLst>
                    <a:ext uri="{FF2B5EF4-FFF2-40B4-BE49-F238E27FC236}">
                      <a16:creationId xmlns:a16="http://schemas.microsoft.com/office/drawing/2014/main" xmlns="" id="{D3287700-63E7-4098-B825-B123C11134C1}"/>
                    </a:ext>
                    <a:ext uri="{C183D7F6-B498-43B3-948B-1728B52AA6E4}">
                      <adec:decorative xmlns:adec="http://schemas.microsoft.com/office/drawing/2017/decorative" xmlns="" val="1"/>
                    </a:ext>
                  </a:extLst>
                </p:cNvPr>
                <p:cNvSpPr/>
                <p:nvPr/>
              </p:nvSpPr>
              <p:spPr>
                <a:xfrm>
                  <a:off x="1709697" y="2792004"/>
                  <a:ext cx="1587500" cy="1587500"/>
                </a:xfrm>
                <a:prstGeom prst="ellipse">
                  <a:avLst/>
                </a:prstGeom>
                <a:solidFill>
                  <a:srgbClr val="68B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8" name="Oval 47">
                  <a:extLst>
                    <a:ext uri="{FF2B5EF4-FFF2-40B4-BE49-F238E27FC236}">
                      <a16:creationId xmlns:a16="http://schemas.microsoft.com/office/drawing/2014/main" xmlns="" id="{40123448-0B37-4226-B26C-A3081E6142FF}"/>
                    </a:ext>
                    <a:ext uri="{C183D7F6-B498-43B3-948B-1728B52AA6E4}">
                      <adec:decorative xmlns:adec="http://schemas.microsoft.com/office/drawing/2017/decorative" xmlns="" val="1"/>
                    </a:ext>
                  </a:extLst>
                </p:cNvPr>
                <p:cNvSpPr/>
                <p:nvPr/>
              </p:nvSpPr>
              <p:spPr>
                <a:xfrm>
                  <a:off x="1945101" y="3031833"/>
                  <a:ext cx="1135782" cy="10980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7639" y="2507544"/>
                <a:ext cx="1273624" cy="934414"/>
              </a:xfrm>
              <a:prstGeom prst="rect">
                <a:avLst/>
              </a:prstGeom>
            </p:spPr>
          </p:pic>
        </p:grpSp>
      </p:grpSp>
      <p:sp>
        <p:nvSpPr>
          <p:cNvPr id="37" name="TextBox 36">
            <a:extLst>
              <a:ext uri="{FF2B5EF4-FFF2-40B4-BE49-F238E27FC236}">
                <a16:creationId xmlns:a16="http://schemas.microsoft.com/office/drawing/2014/main" xmlns="" id="{473209C6-6450-4155-8061-66A65FCABB43}"/>
              </a:ext>
            </a:extLst>
          </p:cNvPr>
          <p:cNvSpPr txBox="1"/>
          <p:nvPr/>
        </p:nvSpPr>
        <p:spPr>
          <a:xfrm>
            <a:off x="1556657" y="309948"/>
            <a:ext cx="880416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002060"/>
                </a:solidFill>
                <a:effectLst/>
                <a:uLnTx/>
                <a:uFillTx/>
                <a:latin typeface="FSP DEMO - Gmts N xtr Bld" pitchFamily="50" charset="0"/>
              </a:rPr>
              <a:t>Tools used in implementation</a:t>
            </a:r>
            <a:endParaRPr kumimoji="0" lang="am-ET" sz="4800" b="0" i="0" u="none" strike="noStrike" kern="1200" cap="none" spc="0" normalizeH="0" baseline="0" noProof="0" dirty="0">
              <a:ln>
                <a:noFill/>
              </a:ln>
              <a:solidFill>
                <a:srgbClr val="002060"/>
              </a:solidFill>
              <a:effectLst/>
              <a:uLnTx/>
              <a:uFillTx/>
              <a:latin typeface="Nyala" panose="02000504070300020003" pitchFamily="2"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6234" t="11293" r="15476" b="14173"/>
          <a:stretch/>
        </p:blipFill>
        <p:spPr>
          <a:xfrm>
            <a:off x="8175171" y="2070332"/>
            <a:ext cx="3392506" cy="1892492"/>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3957" y="1818613"/>
            <a:ext cx="2211354" cy="229980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7177" y="4523206"/>
            <a:ext cx="1648700" cy="1736902"/>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04927" y="4549002"/>
            <a:ext cx="1759669" cy="1752795"/>
          </a:xfrm>
          <a:prstGeom prst="rect">
            <a:avLst/>
          </a:prstGeom>
        </p:spPr>
      </p:pic>
      <p:sp>
        <p:nvSpPr>
          <p:cNvPr id="16" name="TextBox 15"/>
          <p:cNvSpPr txBox="1"/>
          <p:nvPr/>
        </p:nvSpPr>
        <p:spPr>
          <a:xfrm>
            <a:off x="5653957" y="4089385"/>
            <a:ext cx="1759669" cy="369332"/>
          </a:xfrm>
          <a:prstGeom prst="rect">
            <a:avLst/>
          </a:prstGeom>
          <a:noFill/>
        </p:spPr>
        <p:txBody>
          <a:bodyPr wrap="square" rtlCol="0">
            <a:spAutoFit/>
          </a:bodyPr>
          <a:lstStyle/>
          <a:p>
            <a:pPr algn="ctr"/>
            <a:r>
              <a:rPr lang="en-US" b="1" dirty="0" err="1" smtClean="0">
                <a:latin typeface="Maiandra GD" panose="020E0502030308020204" pitchFamily="34" charset="0"/>
              </a:rPr>
              <a:t>Laravel</a:t>
            </a:r>
            <a:endParaRPr lang="en-US" b="1" dirty="0">
              <a:latin typeface="Maiandra GD" panose="020E0502030308020204" pitchFamily="34" charset="0"/>
            </a:endParaRPr>
          </a:p>
        </p:txBody>
      </p:sp>
      <p:sp>
        <p:nvSpPr>
          <p:cNvPr id="25" name="TextBox 24"/>
          <p:cNvSpPr txBox="1"/>
          <p:nvPr/>
        </p:nvSpPr>
        <p:spPr>
          <a:xfrm>
            <a:off x="2976208" y="6260108"/>
            <a:ext cx="1759669" cy="369332"/>
          </a:xfrm>
          <a:prstGeom prst="rect">
            <a:avLst/>
          </a:prstGeom>
          <a:noFill/>
        </p:spPr>
        <p:txBody>
          <a:bodyPr wrap="square" rtlCol="0">
            <a:spAutoFit/>
          </a:bodyPr>
          <a:lstStyle/>
          <a:p>
            <a:pPr algn="ctr"/>
            <a:r>
              <a:rPr lang="en-US" dirty="0" smtClean="0">
                <a:latin typeface="Maiandra GD" panose="020E0502030308020204" pitchFamily="34" charset="0"/>
              </a:rPr>
              <a:t>Android Studio</a:t>
            </a:r>
            <a:endParaRPr lang="en-US" dirty="0">
              <a:latin typeface="Maiandra GD" panose="020E0502030308020204" pitchFamily="34" charset="0"/>
            </a:endParaRPr>
          </a:p>
        </p:txBody>
      </p:sp>
      <p:sp>
        <p:nvSpPr>
          <p:cNvPr id="26" name="TextBox 25"/>
          <p:cNvSpPr txBox="1"/>
          <p:nvPr/>
        </p:nvSpPr>
        <p:spPr>
          <a:xfrm>
            <a:off x="6236271" y="6323608"/>
            <a:ext cx="1759669" cy="369332"/>
          </a:xfrm>
          <a:prstGeom prst="rect">
            <a:avLst/>
          </a:prstGeom>
          <a:noFill/>
        </p:spPr>
        <p:txBody>
          <a:bodyPr wrap="square" rtlCol="0">
            <a:spAutoFit/>
          </a:bodyPr>
          <a:lstStyle/>
          <a:p>
            <a:pPr algn="ctr"/>
            <a:r>
              <a:rPr lang="en-US" b="1" dirty="0" smtClean="0">
                <a:latin typeface="Maiandra GD" panose="020E0502030308020204" pitchFamily="34" charset="0"/>
              </a:rPr>
              <a:t>VS Code</a:t>
            </a:r>
            <a:endParaRPr lang="en-US" b="1" dirty="0">
              <a:latin typeface="Maiandra GD" panose="020E0502030308020204" pitchFamily="34" charset="0"/>
            </a:endParaRPr>
          </a:p>
        </p:txBody>
      </p:sp>
    </p:spTree>
    <p:extLst>
      <p:ext uri="{BB962C8B-B14F-4D97-AF65-F5344CB8AC3E}">
        <p14:creationId xmlns:p14="http://schemas.microsoft.com/office/powerpoint/2010/main" val="8437681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71008" r="-1"/>
          <a:stretch/>
        </p:blipFill>
        <p:spPr>
          <a:xfrm>
            <a:off x="7578090" y="1"/>
            <a:ext cx="4613911" cy="6858000"/>
          </a:xfrm>
          <a:prstGeom prst="rect">
            <a:avLst/>
          </a:prstGeom>
        </p:spPr>
      </p:pic>
      <p:sp>
        <p:nvSpPr>
          <p:cNvPr id="13" name="TextBox 12">
            <a:extLst>
              <a:ext uri="{FF2B5EF4-FFF2-40B4-BE49-F238E27FC236}">
                <a16:creationId xmlns:a16="http://schemas.microsoft.com/office/drawing/2014/main" xmlns="" id="{5DE56C38-BF11-4642-B8ED-768ABAE16379}"/>
              </a:ext>
            </a:extLst>
          </p:cNvPr>
          <p:cNvSpPr txBox="1"/>
          <p:nvPr/>
        </p:nvSpPr>
        <p:spPr>
          <a:xfrm>
            <a:off x="878070" y="966234"/>
            <a:ext cx="5528799" cy="830997"/>
          </a:xfrm>
          <a:prstGeom prst="rect">
            <a:avLst/>
          </a:prstGeom>
          <a:noFill/>
        </p:spPr>
        <p:txBody>
          <a:bodyPr wrap="square" rtlCol="0">
            <a:spAutoFit/>
          </a:bodyPr>
          <a:lstStyle/>
          <a:p>
            <a:r>
              <a:rPr lang="en-US" sz="4800" dirty="0" smtClean="0">
                <a:solidFill>
                  <a:srgbClr val="002060"/>
                </a:solidFill>
                <a:latin typeface="FSP DEMO - Geometos Neue Bold" pitchFamily="50" charset="0"/>
              </a:rPr>
              <a:t>Chapter FOUR</a:t>
            </a:r>
            <a:endParaRPr lang="am-ET" sz="4800" dirty="0">
              <a:solidFill>
                <a:srgbClr val="002060"/>
              </a:solidFill>
            </a:endParaRPr>
          </a:p>
        </p:txBody>
      </p:sp>
      <p:sp>
        <p:nvSpPr>
          <p:cNvPr id="14" name="TextBox 13">
            <a:extLst>
              <a:ext uri="{FF2B5EF4-FFF2-40B4-BE49-F238E27FC236}">
                <a16:creationId xmlns:a16="http://schemas.microsoft.com/office/drawing/2014/main" xmlns="" id="{B6C7F434-0FB8-4A46-94D3-C30D0B686CBD}"/>
              </a:ext>
            </a:extLst>
          </p:cNvPr>
          <p:cNvSpPr txBox="1"/>
          <p:nvPr/>
        </p:nvSpPr>
        <p:spPr>
          <a:xfrm>
            <a:off x="337457" y="2537629"/>
            <a:ext cx="7119258" cy="3000821"/>
          </a:xfrm>
          <a:prstGeom prst="rect">
            <a:avLst/>
          </a:prstGeom>
          <a:noFill/>
        </p:spPr>
        <p:txBody>
          <a:bodyPr wrap="square" rtlCol="0">
            <a:spAutoFit/>
          </a:bodyPr>
          <a:lstStyle/>
          <a:p>
            <a:pPr algn="just">
              <a:lnSpc>
                <a:spcPct val="150000"/>
              </a:lnSpc>
            </a:pPr>
            <a:r>
              <a:rPr lang="en-US" dirty="0">
                <a:latin typeface="Montserrat" pitchFamily="2" charset="0"/>
              </a:rPr>
              <a:t>Testing is an </a:t>
            </a:r>
            <a:r>
              <a:rPr lang="en-US" b="1" dirty="0">
                <a:latin typeface="Montserrat" pitchFamily="2" charset="0"/>
              </a:rPr>
              <a:t>improvement </a:t>
            </a:r>
            <a:r>
              <a:rPr lang="en-US" b="1" dirty="0" smtClean="0">
                <a:latin typeface="Montserrat" pitchFamily="2" charset="0"/>
              </a:rPr>
              <a:t>phase </a:t>
            </a:r>
            <a:r>
              <a:rPr lang="en-US" dirty="0">
                <a:latin typeface="Montserrat" pitchFamily="2" charset="0"/>
              </a:rPr>
              <a:t>where defects and bugs are identified and </a:t>
            </a:r>
            <a:r>
              <a:rPr lang="en-US" dirty="0" smtClean="0">
                <a:latin typeface="Montserrat" pitchFamily="2" charset="0"/>
              </a:rPr>
              <a:t>resolved </a:t>
            </a:r>
            <a:r>
              <a:rPr lang="en-US" dirty="0">
                <a:latin typeface="Montserrat" pitchFamily="2" charset="0"/>
              </a:rPr>
              <a:t>before the final product or service is released to users</a:t>
            </a:r>
            <a:r>
              <a:rPr lang="en-US" dirty="0" smtClean="0">
                <a:latin typeface="Montserrat" pitchFamily="2" charset="0"/>
              </a:rPr>
              <a:t>.</a:t>
            </a:r>
          </a:p>
          <a:p>
            <a:pPr algn="just">
              <a:lnSpc>
                <a:spcPct val="150000"/>
              </a:lnSpc>
            </a:pPr>
            <a:r>
              <a:rPr lang="en-US" dirty="0" smtClean="0">
                <a:latin typeface="Montserrat" pitchFamily="2" charset="0"/>
              </a:rPr>
              <a:t>We conducted different types of testing to check each system module and components perform as intended like API testing, unit testing, integration testing, and functional testing.</a:t>
            </a:r>
          </a:p>
        </p:txBody>
      </p:sp>
      <p:sp>
        <p:nvSpPr>
          <p:cNvPr id="2" name="Rectangle 1">
            <a:extLst>
              <a:ext uri="{FF2B5EF4-FFF2-40B4-BE49-F238E27FC236}">
                <a16:creationId xmlns:a16="http://schemas.microsoft.com/office/drawing/2014/main" xmlns="" id="{D8F70E18-CCC4-4CCA-A5EC-AE31DC9D837B}"/>
              </a:ext>
            </a:extLst>
          </p:cNvPr>
          <p:cNvSpPr/>
          <p:nvPr/>
        </p:nvSpPr>
        <p:spPr>
          <a:xfrm>
            <a:off x="7567016" y="0"/>
            <a:ext cx="4624984" cy="6858000"/>
          </a:xfrm>
          <a:prstGeom prst="rect">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9" name="TextBox 18">
            <a:extLst>
              <a:ext uri="{FF2B5EF4-FFF2-40B4-BE49-F238E27FC236}">
                <a16:creationId xmlns:a16="http://schemas.microsoft.com/office/drawing/2014/main" xmlns="" id="{A2B45976-39F5-462F-A1B8-62123A8B6C9E}"/>
              </a:ext>
            </a:extLst>
          </p:cNvPr>
          <p:cNvSpPr txBox="1"/>
          <p:nvPr/>
        </p:nvSpPr>
        <p:spPr>
          <a:xfrm>
            <a:off x="1828799" y="1706632"/>
            <a:ext cx="4589143" cy="523220"/>
          </a:xfrm>
          <a:prstGeom prst="rect">
            <a:avLst/>
          </a:prstGeom>
          <a:noFill/>
        </p:spPr>
        <p:txBody>
          <a:bodyPr wrap="square" rtlCol="0">
            <a:spAutoFit/>
          </a:bodyPr>
          <a:lstStyle/>
          <a:p>
            <a:pPr lvl="0">
              <a:defRPr/>
            </a:pPr>
            <a:r>
              <a:rPr lang="en-US" sz="28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Testing Methodologies</a:t>
            </a:r>
          </a:p>
        </p:txBody>
      </p:sp>
      <p:cxnSp>
        <p:nvCxnSpPr>
          <p:cNvPr id="47" name="Straight Connector 46"/>
          <p:cNvCxnSpPr/>
          <p:nvPr/>
        </p:nvCxnSpPr>
        <p:spPr>
          <a:xfrm>
            <a:off x="1905000" y="1740081"/>
            <a:ext cx="5633441" cy="0"/>
          </a:xfrm>
          <a:prstGeom prst="line">
            <a:avLst/>
          </a:prstGeom>
          <a:ln w="76200" cap="rnd">
            <a:solidFill>
              <a:srgbClr val="92D05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33233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418064" y="387487"/>
            <a:ext cx="4751098" cy="1154162"/>
            <a:chOff x="382762" y="670594"/>
            <a:chExt cx="4751098" cy="1154162"/>
          </a:xfrm>
        </p:grpSpPr>
        <p:sp>
          <p:nvSpPr>
            <p:cNvPr id="36" name="TextBox 35">
              <a:extLst>
                <a:ext uri="{FF2B5EF4-FFF2-40B4-BE49-F238E27FC236}">
                  <a16:creationId xmlns:a16="http://schemas.microsoft.com/office/drawing/2014/main" xmlns="" id="{99EDA28D-3698-4AF0-916D-FEDA0F6552F4}"/>
                </a:ext>
              </a:extLst>
            </p:cNvPr>
            <p:cNvSpPr txBox="1"/>
            <p:nvPr/>
          </p:nvSpPr>
          <p:spPr>
            <a:xfrm>
              <a:off x="382762" y="670594"/>
              <a:ext cx="404438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2060"/>
                  </a:solidFill>
                  <a:effectLst/>
                  <a:uLnTx/>
                  <a:uFillTx/>
                  <a:latin typeface="FSP DEMO - Gmts N xtr Bld" pitchFamily="50" charset="0"/>
                  <a:ea typeface="Roboto Black" panose="02000000000000000000" pitchFamily="2" charset="0"/>
                </a:rPr>
                <a:t>Content</a:t>
              </a:r>
              <a:r>
                <a:rPr kumimoji="0" lang="en-US" sz="5400" b="0" i="0" u="none" strike="noStrike" kern="1200" cap="none" spc="0" normalizeH="0" baseline="0" noProof="0" dirty="0">
                  <a:ln>
                    <a:noFill/>
                  </a:ln>
                  <a:solidFill>
                    <a:srgbClr val="002060"/>
                  </a:solidFill>
                  <a:effectLst/>
                  <a:uLnTx/>
                  <a:uFillTx/>
                  <a:latin typeface="FSP DEMO - Gmts N xtr Bld" pitchFamily="50" charset="0"/>
                  <a:ea typeface="Roboto Black" panose="02000000000000000000" pitchFamily="2" charset="0"/>
                </a:rPr>
                <a:t> </a:t>
              </a:r>
              <a:endParaRPr kumimoji="0" lang="pl-PL" sz="5400" b="0" i="0" u="none" strike="noStrike" kern="1200" cap="none" spc="0" normalizeH="0" baseline="0" noProof="0" dirty="0">
                <a:ln>
                  <a:noFill/>
                </a:ln>
                <a:solidFill>
                  <a:srgbClr val="002060"/>
                </a:solidFill>
                <a:effectLst/>
                <a:uLnTx/>
                <a:uFillTx/>
                <a:latin typeface="FSP DEMO - Gmts N xtr Bld" pitchFamily="50" charset="0"/>
                <a:ea typeface="Roboto Black" panose="02000000000000000000" pitchFamily="2" charset="0"/>
              </a:endParaRPr>
            </a:p>
          </p:txBody>
        </p:sp>
        <p:sp>
          <p:nvSpPr>
            <p:cNvPr id="45" name="TextBox 44">
              <a:extLst>
                <a:ext uri="{FF2B5EF4-FFF2-40B4-BE49-F238E27FC236}">
                  <a16:creationId xmlns:a16="http://schemas.microsoft.com/office/drawing/2014/main" xmlns="" id="{DB51EC73-9A30-433A-89FC-6CCFAA101332}"/>
                </a:ext>
              </a:extLst>
            </p:cNvPr>
            <p:cNvSpPr txBox="1"/>
            <p:nvPr/>
          </p:nvSpPr>
          <p:spPr>
            <a:xfrm>
              <a:off x="1983036" y="1363091"/>
              <a:ext cx="3150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w="3175">
                    <a:solidFill>
                      <a:schemeClr val="tx1"/>
                    </a:solidFill>
                  </a:ln>
                  <a:effectLst/>
                  <a:uLnTx/>
                  <a:uFillTx/>
                  <a:latin typeface="Times New Roman" panose="02020603050405020304" pitchFamily="18" charset="0"/>
                  <a:ea typeface="Lato" panose="020F0502020204030203" pitchFamily="34" charset="0"/>
                  <a:cs typeface="Times New Roman" panose="02020603050405020304" pitchFamily="18" charset="0"/>
                </a:rPr>
                <a:t>We are going to see</a:t>
              </a:r>
              <a:endParaRPr kumimoji="0" lang="pl-PL" sz="2400" b="0" i="0" u="none" strike="noStrike" kern="1200" cap="none" spc="0" normalizeH="0" baseline="0" noProof="0" dirty="0">
                <a:ln w="3175">
                  <a:solidFill>
                    <a:schemeClr val="tx1"/>
                  </a:solidFill>
                </a:ln>
                <a:effectLst/>
                <a:uLnTx/>
                <a:uFillTx/>
                <a:latin typeface="Times New Roman" panose="02020603050405020304" pitchFamily="18" charset="0"/>
                <a:ea typeface="Lato" panose="020F0502020204030203" pitchFamily="34" charset="0"/>
                <a:cs typeface="Times New Roman" panose="02020603050405020304" pitchFamily="18" charset="0"/>
              </a:endParaRPr>
            </a:p>
          </p:txBody>
        </p:sp>
      </p:grpSp>
      <p:sp>
        <p:nvSpPr>
          <p:cNvPr id="4" name="TextBox 3"/>
          <p:cNvSpPr txBox="1"/>
          <p:nvPr/>
        </p:nvSpPr>
        <p:spPr>
          <a:xfrm>
            <a:off x="11353750" y="6073328"/>
            <a:ext cx="1828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0 Addis Abeba Unicode" panose="02000000000000000000" pitchFamily="2" charset="0"/>
                <a:ea typeface="+mn-ea"/>
                <a:cs typeface="+mn-cs"/>
              </a:rPr>
              <a:t>1</a:t>
            </a:r>
          </a:p>
        </p:txBody>
      </p:sp>
      <p:grpSp>
        <p:nvGrpSpPr>
          <p:cNvPr id="11" name="Group 10"/>
          <p:cNvGrpSpPr/>
          <p:nvPr/>
        </p:nvGrpSpPr>
        <p:grpSpPr>
          <a:xfrm>
            <a:off x="753063" y="1402805"/>
            <a:ext cx="10835997" cy="4974302"/>
            <a:chOff x="495888" y="1583780"/>
            <a:chExt cx="10835997" cy="4974302"/>
          </a:xfrm>
        </p:grpSpPr>
        <p:grpSp>
          <p:nvGrpSpPr>
            <p:cNvPr id="6" name="Group 5"/>
            <p:cNvGrpSpPr/>
            <p:nvPr/>
          </p:nvGrpSpPr>
          <p:grpSpPr>
            <a:xfrm>
              <a:off x="588823" y="1583780"/>
              <a:ext cx="4591176" cy="1676617"/>
              <a:chOff x="219201" y="2132544"/>
              <a:chExt cx="4258079" cy="1676617"/>
            </a:xfrm>
          </p:grpSpPr>
          <p:sp>
            <p:nvSpPr>
              <p:cNvPr id="49" name="TextBox 48">
                <a:extLst>
                  <a:ext uri="{FF2B5EF4-FFF2-40B4-BE49-F238E27FC236}">
                    <a16:creationId xmlns:a16="http://schemas.microsoft.com/office/drawing/2014/main" xmlns="" id="{8E5E69AD-7561-4B0C-A237-908D2A576AB5}"/>
                  </a:ext>
                </a:extLst>
              </p:cNvPr>
              <p:cNvSpPr txBox="1"/>
              <p:nvPr/>
            </p:nvSpPr>
            <p:spPr>
              <a:xfrm>
                <a:off x="219201" y="2132544"/>
                <a:ext cx="102777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9600" b="0" i="0" u="none" strike="noStrike" kern="1200" cap="none" spc="0" normalizeH="0" baseline="0" noProof="0" dirty="0">
                    <a:ln>
                      <a:noFill/>
                    </a:ln>
                    <a:solidFill>
                      <a:srgbClr val="002060"/>
                    </a:solidFill>
                    <a:effectLst/>
                    <a:uLnTx/>
                    <a:uFillTx/>
                    <a:latin typeface="Roboto Black" panose="02000000000000000000" pitchFamily="2" charset="0"/>
                    <a:ea typeface="Roboto Black" panose="02000000000000000000" pitchFamily="2" charset="0"/>
                    <a:cs typeface="+mn-cs"/>
                  </a:rPr>
                  <a:t>1</a:t>
                </a:r>
              </a:p>
            </p:txBody>
          </p:sp>
          <p:sp>
            <p:nvSpPr>
              <p:cNvPr id="3" name="Parallelogram 2">
                <a:extLst>
                  <a:ext uri="{FF2B5EF4-FFF2-40B4-BE49-F238E27FC236}">
                    <a16:creationId xmlns:a16="http://schemas.microsoft.com/office/drawing/2014/main" xmlns="" id="{929AE215-0F77-413A-A917-2E1AC2FFAC56}"/>
                  </a:ext>
                </a:extLst>
              </p:cNvPr>
              <p:cNvSpPr/>
              <p:nvPr/>
            </p:nvSpPr>
            <p:spPr>
              <a:xfrm>
                <a:off x="943327" y="2274244"/>
                <a:ext cx="532487" cy="1200262"/>
              </a:xfrm>
              <a:prstGeom prst="parallelogram">
                <a:avLst>
                  <a:gd name="adj" fmla="val 4815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xmlns="" id="{A2CF97A7-DE65-4E3D-855F-9E27BD298AFD}"/>
                  </a:ext>
                </a:extLst>
              </p:cNvPr>
              <p:cNvGrpSpPr/>
              <p:nvPr/>
            </p:nvGrpSpPr>
            <p:grpSpPr>
              <a:xfrm>
                <a:off x="1633026" y="2359383"/>
                <a:ext cx="2844254" cy="1449778"/>
                <a:chOff x="5200532" y="5484574"/>
                <a:chExt cx="2332964" cy="1222496"/>
              </a:xfrm>
            </p:grpSpPr>
            <p:sp>
              <p:nvSpPr>
                <p:cNvPr id="66" name="TextBox 65">
                  <a:extLst>
                    <a:ext uri="{FF2B5EF4-FFF2-40B4-BE49-F238E27FC236}">
                      <a16:creationId xmlns:a16="http://schemas.microsoft.com/office/drawing/2014/main" xmlns="" id="{B1FC9631-9782-47F8-B817-BD351BDC5ED4}"/>
                    </a:ext>
                  </a:extLst>
                </p:cNvPr>
                <p:cNvSpPr txBox="1"/>
                <p:nvPr/>
              </p:nvSpPr>
              <p:spPr>
                <a:xfrm>
                  <a:off x="5207860" y="5798728"/>
                  <a:ext cx="2325636" cy="9083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Lato Light" panose="020F0502020204030203" pitchFamily="34" charset="0"/>
                      <a:cs typeface="Times New Roman" panose="02020603050405020304" pitchFamily="18" charset="0"/>
                    </a:rPr>
                    <a:t>-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Introduction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to the P</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Problem Statements</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a:p>
                  <a:pPr lvl="0">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Relevance of the Project</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a:p>
                  <a:pPr lvl="0">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Project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S</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cope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and O</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bjectives</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p:txBody>
            </p:sp>
            <p:sp>
              <p:nvSpPr>
                <p:cNvPr id="67" name="TextBox 66">
                  <a:extLst>
                    <a:ext uri="{FF2B5EF4-FFF2-40B4-BE49-F238E27FC236}">
                      <a16:creationId xmlns:a16="http://schemas.microsoft.com/office/drawing/2014/main" xmlns="" id="{4EB1021E-A07E-47BA-B738-141CBA537A68}"/>
                    </a:ext>
                  </a:extLst>
                </p:cNvPr>
                <p:cNvSpPr txBox="1"/>
                <p:nvPr/>
              </p:nvSpPr>
              <p:spPr>
                <a:xfrm>
                  <a:off x="5200532" y="5484574"/>
                  <a:ext cx="2166257" cy="3114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rPr>
                    <a:t>Chapter one</a:t>
                  </a:r>
                  <a:endParaRPr kumimoji="0" lang="pl-PL" sz="18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endParaRPr>
                </a:p>
              </p:txBody>
            </p:sp>
          </p:grpSp>
        </p:grpSp>
        <p:grpSp>
          <p:nvGrpSpPr>
            <p:cNvPr id="5" name="Group 4"/>
            <p:cNvGrpSpPr/>
            <p:nvPr/>
          </p:nvGrpSpPr>
          <p:grpSpPr>
            <a:xfrm>
              <a:off x="6690693" y="1716277"/>
              <a:ext cx="4641192" cy="1702777"/>
              <a:chOff x="4124333" y="2903197"/>
              <a:chExt cx="4429046" cy="1702777"/>
            </a:xfrm>
          </p:grpSpPr>
          <p:sp>
            <p:nvSpPr>
              <p:cNvPr id="51" name="TextBox 50">
                <a:extLst>
                  <a:ext uri="{FF2B5EF4-FFF2-40B4-BE49-F238E27FC236}">
                    <a16:creationId xmlns:a16="http://schemas.microsoft.com/office/drawing/2014/main" xmlns="" id="{5A15E263-C45C-454D-91CC-CC86FE95392A}"/>
                  </a:ext>
                </a:extLst>
              </p:cNvPr>
              <p:cNvSpPr txBox="1"/>
              <p:nvPr/>
            </p:nvSpPr>
            <p:spPr>
              <a:xfrm>
                <a:off x="4124333" y="2903197"/>
                <a:ext cx="102777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9600" b="0" i="0" u="none" strike="noStrike" kern="1200" cap="none" spc="0" normalizeH="0" baseline="0" noProof="0" dirty="0">
                    <a:ln>
                      <a:noFill/>
                    </a:ln>
                    <a:solidFill>
                      <a:srgbClr val="002060"/>
                    </a:solidFill>
                    <a:effectLst/>
                    <a:uLnTx/>
                    <a:uFillTx/>
                    <a:latin typeface="Roboto Black" panose="02000000000000000000" pitchFamily="2" charset="0"/>
                    <a:ea typeface="Roboto Black" panose="02000000000000000000" pitchFamily="2" charset="0"/>
                    <a:cs typeface="+mn-cs"/>
                  </a:rPr>
                  <a:t>2</a:t>
                </a:r>
              </a:p>
            </p:txBody>
          </p:sp>
          <p:grpSp>
            <p:nvGrpSpPr>
              <p:cNvPr id="68" name="Group 67">
                <a:extLst>
                  <a:ext uri="{FF2B5EF4-FFF2-40B4-BE49-F238E27FC236}">
                    <a16:creationId xmlns:a16="http://schemas.microsoft.com/office/drawing/2014/main" xmlns="" id="{CC5EF365-FD73-4B0F-801B-58D1B4896013}"/>
                  </a:ext>
                </a:extLst>
              </p:cNvPr>
              <p:cNvGrpSpPr/>
              <p:nvPr/>
            </p:nvGrpSpPr>
            <p:grpSpPr>
              <a:xfrm>
                <a:off x="5542887" y="3160733"/>
                <a:ext cx="3010492" cy="1445241"/>
                <a:chOff x="5262029" y="5552507"/>
                <a:chExt cx="2656787" cy="1445241"/>
              </a:xfrm>
            </p:grpSpPr>
            <p:sp>
              <p:nvSpPr>
                <p:cNvPr id="69" name="TextBox 68">
                  <a:extLst>
                    <a:ext uri="{FF2B5EF4-FFF2-40B4-BE49-F238E27FC236}">
                      <a16:creationId xmlns:a16="http://schemas.microsoft.com/office/drawing/2014/main" xmlns="" id="{D0E921D6-E7AA-415E-9FC7-1E12EAC3B693}"/>
                    </a:ext>
                  </a:extLst>
                </p:cNvPr>
                <p:cNvSpPr txBox="1"/>
                <p:nvPr/>
              </p:nvSpPr>
              <p:spPr>
                <a:xfrm>
                  <a:off x="5262029" y="5920530"/>
                  <a:ext cx="2656787" cy="1077218"/>
                </a:xfrm>
                <a:prstGeom prst="rect">
                  <a:avLst/>
                </a:prstGeom>
                <a:noFill/>
              </p:spPr>
              <p:txBody>
                <a:bodyPr wrap="square" rtlCol="0">
                  <a:spAutoFit/>
                </a:bodyPr>
                <a:lstStyle/>
                <a:p>
                  <a:pPr lvl="0">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System Architecture</a:t>
                  </a:r>
                </a:p>
                <a:p>
                  <a:pPr lvl="0">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System Components</a:t>
                  </a:r>
                  <a:endPar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a:p>
                  <a:pPr lvl="0">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Class Diagram</a:t>
                  </a:r>
                </a:p>
                <a:p>
                  <a:pPr>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Database Design – ER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Diagram</a:t>
                  </a:r>
                </a:p>
              </p:txBody>
            </p:sp>
            <p:sp>
              <p:nvSpPr>
                <p:cNvPr id="70" name="TextBox 69">
                  <a:extLst>
                    <a:ext uri="{FF2B5EF4-FFF2-40B4-BE49-F238E27FC236}">
                      <a16:creationId xmlns:a16="http://schemas.microsoft.com/office/drawing/2014/main" xmlns="" id="{45AE4C14-C56D-48C6-86EA-41B55DDC7044}"/>
                    </a:ext>
                  </a:extLst>
                </p:cNvPr>
                <p:cNvSpPr txBox="1"/>
                <p:nvPr/>
              </p:nvSpPr>
              <p:spPr>
                <a:xfrm>
                  <a:off x="5262716" y="5552507"/>
                  <a:ext cx="22876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rPr>
                    <a:t>Chapter two</a:t>
                  </a:r>
                  <a:endParaRPr kumimoji="0" lang="pl-PL" sz="20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endParaRPr>
                </a:p>
              </p:txBody>
            </p:sp>
          </p:grpSp>
          <p:sp>
            <p:nvSpPr>
              <p:cNvPr id="21" name="Parallelogram 20">
                <a:extLst>
                  <a:ext uri="{FF2B5EF4-FFF2-40B4-BE49-F238E27FC236}">
                    <a16:creationId xmlns:a16="http://schemas.microsoft.com/office/drawing/2014/main" xmlns="" id="{929AE215-0F77-413A-A917-2E1AC2FFAC56}"/>
                  </a:ext>
                </a:extLst>
              </p:cNvPr>
              <p:cNvSpPr/>
              <p:nvPr/>
            </p:nvSpPr>
            <p:spPr>
              <a:xfrm>
                <a:off x="4885867" y="3037001"/>
                <a:ext cx="532487" cy="1200262"/>
              </a:xfrm>
              <a:prstGeom prst="parallelogram">
                <a:avLst>
                  <a:gd name="adj" fmla="val 4815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p:cNvGrpSpPr/>
            <p:nvPr/>
          </p:nvGrpSpPr>
          <p:grpSpPr>
            <a:xfrm>
              <a:off x="561119" y="3410342"/>
              <a:ext cx="5553931" cy="1569660"/>
              <a:chOff x="7455564" y="3999886"/>
              <a:chExt cx="5553931" cy="1569660"/>
            </a:xfrm>
          </p:grpSpPr>
          <p:sp>
            <p:nvSpPr>
              <p:cNvPr id="54" name="TextBox 53">
                <a:extLst>
                  <a:ext uri="{FF2B5EF4-FFF2-40B4-BE49-F238E27FC236}">
                    <a16:creationId xmlns:a16="http://schemas.microsoft.com/office/drawing/2014/main" xmlns="" id="{021A5018-EC9A-4C9A-8D70-93CEDFC5629D}"/>
                  </a:ext>
                </a:extLst>
              </p:cNvPr>
              <p:cNvSpPr txBox="1"/>
              <p:nvPr/>
            </p:nvSpPr>
            <p:spPr>
              <a:xfrm>
                <a:off x="7455564" y="3999886"/>
                <a:ext cx="102777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9600" b="0" i="0" u="none" strike="noStrike" kern="1200" cap="none" spc="0" normalizeH="0" baseline="0" noProof="0" dirty="0">
                    <a:ln>
                      <a:noFill/>
                    </a:ln>
                    <a:solidFill>
                      <a:srgbClr val="002060"/>
                    </a:solidFill>
                    <a:effectLst/>
                    <a:uLnTx/>
                    <a:uFillTx/>
                    <a:latin typeface="Roboto Black" panose="02000000000000000000" pitchFamily="2" charset="0"/>
                    <a:ea typeface="Roboto Black" panose="02000000000000000000" pitchFamily="2" charset="0"/>
                    <a:cs typeface="+mn-cs"/>
                  </a:rPr>
                  <a:t>3</a:t>
                </a:r>
              </a:p>
            </p:txBody>
          </p:sp>
          <p:grpSp>
            <p:nvGrpSpPr>
              <p:cNvPr id="71" name="Group 70">
                <a:extLst>
                  <a:ext uri="{FF2B5EF4-FFF2-40B4-BE49-F238E27FC236}">
                    <a16:creationId xmlns:a16="http://schemas.microsoft.com/office/drawing/2014/main" xmlns="" id="{B982EBD2-542A-451A-A938-E4B1E3058185}"/>
                  </a:ext>
                </a:extLst>
              </p:cNvPr>
              <p:cNvGrpSpPr/>
              <p:nvPr/>
            </p:nvGrpSpPr>
            <p:grpSpPr>
              <a:xfrm>
                <a:off x="8830604" y="4199200"/>
                <a:ext cx="4178891" cy="981159"/>
                <a:chOff x="5190783" y="5445474"/>
                <a:chExt cx="3654413" cy="670460"/>
              </a:xfrm>
            </p:grpSpPr>
            <p:sp>
              <p:nvSpPr>
                <p:cNvPr id="72" name="TextBox 71">
                  <a:extLst>
                    <a:ext uri="{FF2B5EF4-FFF2-40B4-BE49-F238E27FC236}">
                      <a16:creationId xmlns:a16="http://schemas.microsoft.com/office/drawing/2014/main" xmlns="" id="{7FE165D3-4DF6-4FCF-B597-5963E490D4C8}"/>
                    </a:ext>
                  </a:extLst>
                </p:cNvPr>
                <p:cNvSpPr txBox="1"/>
                <p:nvPr/>
              </p:nvSpPr>
              <p:spPr>
                <a:xfrm>
                  <a:off x="5190784" y="5716337"/>
                  <a:ext cx="3654412" cy="399597"/>
                </a:xfrm>
                <a:prstGeom prst="rect">
                  <a:avLst/>
                </a:prstGeom>
                <a:noFill/>
              </p:spPr>
              <p:txBody>
                <a:bodyPr wrap="square" rtlCol="0">
                  <a:spAutoFit/>
                </a:bodyPr>
                <a:lstStyle/>
                <a:p>
                  <a:pPr lvl="0">
                    <a:defRPr/>
                  </a:pP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User Interfaces</a:t>
                  </a:r>
                </a:p>
                <a:p>
                  <a:pPr lvl="0">
                    <a:defRPr/>
                  </a:pP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Implementation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Details - </a:t>
                  </a:r>
                  <a:r>
                    <a:rPr lang="en-US" sz="1600" dirty="0">
                      <a:latin typeface="Times New Roman" panose="02020603050405020304" pitchFamily="18" charset="0"/>
                      <a:cs typeface="Times New Roman" panose="02020603050405020304" pitchFamily="18" charset="0"/>
                    </a:rPr>
                    <a:t>Technologies &amp;</a:t>
                  </a:r>
                  <a:r>
                    <a:rPr lang="en-US" sz="1600" dirty="0" smtClean="0">
                      <a:latin typeface="Times New Roman" panose="02020603050405020304" pitchFamily="18" charset="0"/>
                      <a:cs typeface="Times New Roman" panose="02020603050405020304" pitchFamily="18" charset="0"/>
                    </a:rPr>
                    <a:t> Tools</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p:txBody>
            </p:sp>
            <p:sp>
              <p:nvSpPr>
                <p:cNvPr id="73" name="TextBox 72">
                  <a:extLst>
                    <a:ext uri="{FF2B5EF4-FFF2-40B4-BE49-F238E27FC236}">
                      <a16:creationId xmlns:a16="http://schemas.microsoft.com/office/drawing/2014/main" xmlns="" id="{1563390F-0E3B-43A7-B79F-BAA4E2B3BFF8}"/>
                    </a:ext>
                  </a:extLst>
                </p:cNvPr>
                <p:cNvSpPr txBox="1"/>
                <p:nvPr/>
              </p:nvSpPr>
              <p:spPr>
                <a:xfrm>
                  <a:off x="5190783" y="5445474"/>
                  <a:ext cx="26729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SP DEMO - Gmts N xtr Bld" pitchFamily="50" charset="0"/>
                      <a:ea typeface="Lato" panose="020F0502020204030203" pitchFamily="34" charset="0"/>
                      <a:cs typeface="Lato" panose="020F0502020204030203" pitchFamily="34" charset="0"/>
                    </a:rPr>
                    <a:t>Chapter three</a:t>
                  </a:r>
                  <a:endParaRPr kumimoji="0" lang="pl-PL" sz="2000" b="1" i="0" u="none" strike="noStrike" kern="1200" cap="none" spc="0" normalizeH="0" baseline="0" noProof="0" dirty="0">
                    <a:ln>
                      <a:noFill/>
                    </a:ln>
                    <a:solidFill>
                      <a:prstClr val="black"/>
                    </a:solidFill>
                    <a:effectLst/>
                    <a:uLnTx/>
                    <a:uFillTx/>
                    <a:latin typeface="FSP DEMO - Gmts N xtr Bld" pitchFamily="50" charset="0"/>
                    <a:ea typeface="Lato" panose="020F0502020204030203" pitchFamily="34" charset="0"/>
                    <a:cs typeface="Lato" panose="020F0502020204030203" pitchFamily="34" charset="0"/>
                  </a:endParaRPr>
                </a:p>
              </p:txBody>
            </p:sp>
          </p:grpSp>
          <p:sp>
            <p:nvSpPr>
              <p:cNvPr id="22" name="Parallelogram 21">
                <a:extLst>
                  <a:ext uri="{FF2B5EF4-FFF2-40B4-BE49-F238E27FC236}">
                    <a16:creationId xmlns:a16="http://schemas.microsoft.com/office/drawing/2014/main" xmlns="" id="{929AE215-0F77-413A-A917-2E1AC2FFAC56}"/>
                  </a:ext>
                </a:extLst>
              </p:cNvPr>
              <p:cNvSpPr/>
              <p:nvPr/>
            </p:nvSpPr>
            <p:spPr>
              <a:xfrm>
                <a:off x="8196135" y="4124271"/>
                <a:ext cx="532487" cy="1200262"/>
              </a:xfrm>
              <a:prstGeom prst="parallelogram">
                <a:avLst>
                  <a:gd name="adj" fmla="val 4815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6651724" y="3554757"/>
              <a:ext cx="4672130" cy="1512543"/>
              <a:chOff x="4087143" y="2913928"/>
              <a:chExt cx="4458569" cy="1569660"/>
            </a:xfrm>
          </p:grpSpPr>
          <p:sp>
            <p:nvSpPr>
              <p:cNvPr id="28" name="TextBox 27">
                <a:extLst>
                  <a:ext uri="{FF2B5EF4-FFF2-40B4-BE49-F238E27FC236}">
                    <a16:creationId xmlns:a16="http://schemas.microsoft.com/office/drawing/2014/main" xmlns="" id="{5A15E263-C45C-454D-91CC-CC86FE95392A}"/>
                  </a:ext>
                </a:extLst>
              </p:cNvPr>
              <p:cNvSpPr txBox="1"/>
              <p:nvPr/>
            </p:nvSpPr>
            <p:spPr>
              <a:xfrm>
                <a:off x="4087143" y="2913928"/>
                <a:ext cx="102777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002060"/>
                    </a:solidFill>
                    <a:latin typeface="Roboto Black" panose="02000000000000000000" pitchFamily="2" charset="0"/>
                    <a:ea typeface="Roboto Black" panose="02000000000000000000" pitchFamily="2" charset="0"/>
                  </a:rPr>
                  <a:t>4</a:t>
                </a:r>
                <a:endParaRPr kumimoji="0" lang="pl-PL" sz="9600" b="0" i="0" u="none" strike="noStrike" kern="1200" cap="none" spc="0" normalizeH="0" baseline="0" noProof="0" dirty="0">
                  <a:ln>
                    <a:noFill/>
                  </a:ln>
                  <a:solidFill>
                    <a:srgbClr val="002060"/>
                  </a:solidFill>
                  <a:effectLst/>
                  <a:uLnTx/>
                  <a:uFillTx/>
                  <a:latin typeface="Roboto Black" panose="02000000000000000000" pitchFamily="2" charset="0"/>
                  <a:ea typeface="Roboto Black" panose="02000000000000000000" pitchFamily="2" charset="0"/>
                  <a:cs typeface="+mn-cs"/>
                </a:endParaRPr>
              </a:p>
            </p:txBody>
          </p:sp>
          <p:grpSp>
            <p:nvGrpSpPr>
              <p:cNvPr id="29" name="Group 28">
                <a:extLst>
                  <a:ext uri="{FF2B5EF4-FFF2-40B4-BE49-F238E27FC236}">
                    <a16:creationId xmlns:a16="http://schemas.microsoft.com/office/drawing/2014/main" xmlns="" id="{CC5EF365-FD73-4B0F-801B-58D1B4896013}"/>
                  </a:ext>
                </a:extLst>
              </p:cNvPr>
              <p:cNvGrpSpPr/>
              <p:nvPr/>
            </p:nvGrpSpPr>
            <p:grpSpPr>
              <a:xfrm>
                <a:off x="5535220" y="3160733"/>
                <a:ext cx="3010492" cy="1002223"/>
                <a:chOff x="5255263" y="5552507"/>
                <a:chExt cx="2656787" cy="1002223"/>
              </a:xfrm>
            </p:grpSpPr>
            <p:sp>
              <p:nvSpPr>
                <p:cNvPr id="31" name="TextBox 30">
                  <a:extLst>
                    <a:ext uri="{FF2B5EF4-FFF2-40B4-BE49-F238E27FC236}">
                      <a16:creationId xmlns:a16="http://schemas.microsoft.com/office/drawing/2014/main" xmlns="" id="{D0E921D6-E7AA-415E-9FC7-1E12EAC3B693}"/>
                    </a:ext>
                  </a:extLst>
                </p:cNvPr>
                <p:cNvSpPr txBox="1"/>
                <p:nvPr/>
              </p:nvSpPr>
              <p:spPr>
                <a:xfrm>
                  <a:off x="5255263" y="5969955"/>
                  <a:ext cx="26567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prstClr val="black"/>
                      </a:solidFill>
                      <a:effectLst/>
                      <a:uLnTx/>
                      <a:uFillTx/>
                      <a:latin typeface="Times New Roman" panose="02020603050405020304" pitchFamily="18" charset="0"/>
                      <a:ea typeface="Lato Light" panose="020F0502020204030203" pitchFamily="34" charset="0"/>
                      <a:cs typeface="Times New Roman" panose="02020603050405020304" pitchFamily="18" charset="0"/>
                    </a:rPr>
                    <a:t>- Test</a:t>
                  </a:r>
                  <a:r>
                    <a:rPr lang="en-US" sz="1600" dirty="0" err="1"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ing</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Methodologies</a:t>
                  </a:r>
                </a:p>
                <a:p>
                  <a:pPr lvl="0">
                    <a:defRPr/>
                  </a:pPr>
                  <a:r>
                    <a:rPr kumimoji="0" lang="en-US" sz="1600" i="0" u="none" strike="noStrike" kern="1200" cap="none" spc="0" normalizeH="0" baseline="0" noProof="0" dirty="0" smtClean="0">
                      <a:ln>
                        <a:noFill/>
                      </a:ln>
                      <a:solidFill>
                        <a:prstClr val="black"/>
                      </a:solidFill>
                      <a:effectLst/>
                      <a:uLnTx/>
                      <a:uFillTx/>
                      <a:latin typeface="Times New Roman" panose="02020603050405020304" pitchFamily="18" charset="0"/>
                      <a:ea typeface="Lato Light" panose="020F0502020204030203" pitchFamily="34" charset="0"/>
                      <a:cs typeface="Times New Roman" panose="02020603050405020304" pitchFamily="18" charset="0"/>
                    </a:rPr>
                    <a:t>- </a:t>
                  </a: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Validation and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Results</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xmlns="" id="{45AE4C14-C56D-48C6-86EA-41B55DDC7044}"/>
                    </a:ext>
                  </a:extLst>
                </p:cNvPr>
                <p:cNvSpPr txBox="1"/>
                <p:nvPr/>
              </p:nvSpPr>
              <p:spPr>
                <a:xfrm>
                  <a:off x="5271994" y="5552507"/>
                  <a:ext cx="22876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rPr>
                    <a:t>Chapter </a:t>
                  </a:r>
                  <a:r>
                    <a:rPr lang="en-US" sz="2000" b="1" dirty="0" smtClean="0">
                      <a:solidFill>
                        <a:prstClr val="black">
                          <a:lumMod val="85000"/>
                          <a:lumOff val="15000"/>
                        </a:prstClr>
                      </a:solidFill>
                      <a:latin typeface="FSP DEMO - Gmts N xtr Bld" pitchFamily="50" charset="0"/>
                      <a:ea typeface="Lato" panose="020F0502020204030203" pitchFamily="34" charset="0"/>
                      <a:cs typeface="Lato" panose="020F0502020204030203" pitchFamily="34" charset="0"/>
                    </a:rPr>
                    <a:t>FOUR</a:t>
                  </a:r>
                  <a:endParaRPr kumimoji="0" lang="pl-PL" sz="20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endParaRPr>
                </a:p>
              </p:txBody>
            </p:sp>
          </p:grpSp>
          <p:sp>
            <p:nvSpPr>
              <p:cNvPr id="30" name="Parallelogram 29">
                <a:extLst>
                  <a:ext uri="{FF2B5EF4-FFF2-40B4-BE49-F238E27FC236}">
                    <a16:creationId xmlns:a16="http://schemas.microsoft.com/office/drawing/2014/main" xmlns="" id="{929AE215-0F77-413A-A917-2E1AC2FFAC56}"/>
                  </a:ext>
                </a:extLst>
              </p:cNvPr>
              <p:cNvSpPr/>
              <p:nvPr/>
            </p:nvSpPr>
            <p:spPr>
              <a:xfrm>
                <a:off x="4848674" y="3095100"/>
                <a:ext cx="532487" cy="1200262"/>
              </a:xfrm>
              <a:prstGeom prst="parallelogram">
                <a:avLst>
                  <a:gd name="adj" fmla="val 56693"/>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495888" y="4988422"/>
              <a:ext cx="4576878" cy="1569660"/>
              <a:chOff x="495888" y="4988422"/>
              <a:chExt cx="4576878" cy="1569660"/>
            </a:xfrm>
          </p:grpSpPr>
          <p:sp>
            <p:nvSpPr>
              <p:cNvPr id="76" name="TextBox 75">
                <a:extLst>
                  <a:ext uri="{FF2B5EF4-FFF2-40B4-BE49-F238E27FC236}">
                    <a16:creationId xmlns:a16="http://schemas.microsoft.com/office/drawing/2014/main" xmlns="" id="{5A15E263-C45C-454D-91CC-CC86FE95392A}"/>
                  </a:ext>
                </a:extLst>
              </p:cNvPr>
              <p:cNvSpPr txBox="1"/>
              <p:nvPr/>
            </p:nvSpPr>
            <p:spPr>
              <a:xfrm>
                <a:off x="495888" y="4988422"/>
                <a:ext cx="87370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noProof="0" dirty="0" smtClean="0">
                    <a:solidFill>
                      <a:srgbClr val="002060"/>
                    </a:solidFill>
                    <a:latin typeface="Roboto Black" panose="02000000000000000000" pitchFamily="2" charset="0"/>
                    <a:ea typeface="Roboto Black" panose="02000000000000000000" pitchFamily="2" charset="0"/>
                  </a:rPr>
                  <a:t>5</a:t>
                </a:r>
                <a:endParaRPr kumimoji="0" lang="pl-PL" sz="9600" b="0" i="0" u="none" strike="noStrike" kern="1200" cap="none" spc="0" normalizeH="0" baseline="0" noProof="0" dirty="0">
                  <a:ln>
                    <a:noFill/>
                  </a:ln>
                  <a:solidFill>
                    <a:srgbClr val="002060"/>
                  </a:solidFill>
                  <a:effectLst/>
                  <a:uLnTx/>
                  <a:uFillTx/>
                  <a:latin typeface="Roboto Black" panose="02000000000000000000" pitchFamily="2" charset="0"/>
                  <a:ea typeface="Roboto Black" panose="02000000000000000000" pitchFamily="2" charset="0"/>
                  <a:cs typeface="+mn-cs"/>
                </a:endParaRPr>
              </a:p>
            </p:txBody>
          </p:sp>
          <p:grpSp>
            <p:nvGrpSpPr>
              <p:cNvPr id="77" name="Group 76">
                <a:extLst>
                  <a:ext uri="{FF2B5EF4-FFF2-40B4-BE49-F238E27FC236}">
                    <a16:creationId xmlns:a16="http://schemas.microsoft.com/office/drawing/2014/main" xmlns="" id="{CC5EF365-FD73-4B0F-801B-58D1B4896013}"/>
                  </a:ext>
                </a:extLst>
              </p:cNvPr>
              <p:cNvGrpSpPr/>
              <p:nvPr/>
            </p:nvGrpSpPr>
            <p:grpSpPr>
              <a:xfrm>
                <a:off x="1899840" y="5254277"/>
                <a:ext cx="3172926" cy="952798"/>
                <a:chOff x="5183754" y="5552507"/>
                <a:chExt cx="2672141" cy="952798"/>
              </a:xfrm>
            </p:grpSpPr>
            <p:sp>
              <p:nvSpPr>
                <p:cNvPr id="79" name="TextBox 78">
                  <a:extLst>
                    <a:ext uri="{FF2B5EF4-FFF2-40B4-BE49-F238E27FC236}">
                      <a16:creationId xmlns:a16="http://schemas.microsoft.com/office/drawing/2014/main" xmlns="" id="{D0E921D6-E7AA-415E-9FC7-1E12EAC3B693}"/>
                    </a:ext>
                  </a:extLst>
                </p:cNvPr>
                <p:cNvSpPr txBox="1"/>
                <p:nvPr/>
              </p:nvSpPr>
              <p:spPr>
                <a:xfrm>
                  <a:off x="5199108" y="5920530"/>
                  <a:ext cx="26567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prstClr val="black"/>
                      </a:solidFill>
                      <a:effectLst/>
                      <a:uLnTx/>
                      <a:uFillTx/>
                      <a:latin typeface="Times New Roman" panose="02020603050405020304" pitchFamily="18" charset="0"/>
                      <a:ea typeface="Lato Light" panose="020F0502020204030203" pitchFamily="34" charset="0"/>
                      <a:cs typeface="Times New Roman" panose="02020603050405020304" pitchFamily="18" charset="0"/>
                    </a:rPr>
                    <a:t>-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Challenges Faced</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a:p>
                  <a:pPr lvl="0">
                    <a:defRPr/>
                  </a:pPr>
                  <a:r>
                    <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 </a:t>
                  </a:r>
                  <a:r>
                    <a:rPr lang="en-US" sz="16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Future enhancements</a:t>
                  </a:r>
                  <a:endParaRPr lang="en-US" sz="16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xmlns="" id="{45AE4C14-C56D-48C6-86EA-41B55DDC7044}"/>
                    </a:ext>
                  </a:extLst>
                </p:cNvPr>
                <p:cNvSpPr txBox="1"/>
                <p:nvPr/>
              </p:nvSpPr>
              <p:spPr>
                <a:xfrm>
                  <a:off x="5183754" y="5552507"/>
                  <a:ext cx="22876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rPr>
                    <a:t>Chapter </a:t>
                  </a:r>
                  <a:r>
                    <a:rPr lang="en-US" sz="2000" b="1" dirty="0" smtClean="0">
                      <a:solidFill>
                        <a:prstClr val="black">
                          <a:lumMod val="85000"/>
                          <a:lumOff val="15000"/>
                        </a:prstClr>
                      </a:solidFill>
                      <a:latin typeface="FSP DEMO - Gmts N xtr Bld" pitchFamily="50" charset="0"/>
                      <a:ea typeface="Lato" panose="020F0502020204030203" pitchFamily="34" charset="0"/>
                      <a:cs typeface="Lato" panose="020F0502020204030203" pitchFamily="34" charset="0"/>
                    </a:rPr>
                    <a:t>five</a:t>
                  </a:r>
                  <a:endParaRPr kumimoji="0" lang="pl-PL" sz="2000" b="1" i="0" u="none" strike="noStrike" kern="1200" cap="none" spc="0" normalizeH="0" baseline="0" noProof="0" dirty="0">
                    <a:ln>
                      <a:noFill/>
                    </a:ln>
                    <a:solidFill>
                      <a:prstClr val="black">
                        <a:lumMod val="85000"/>
                        <a:lumOff val="15000"/>
                      </a:prstClr>
                    </a:solidFill>
                    <a:effectLst/>
                    <a:uLnTx/>
                    <a:uFillTx/>
                    <a:latin typeface="FSP DEMO - Gmts N xtr Bld" pitchFamily="50" charset="0"/>
                    <a:ea typeface="Lato" panose="020F0502020204030203" pitchFamily="34" charset="0"/>
                    <a:cs typeface="Lato" panose="020F0502020204030203" pitchFamily="34" charset="0"/>
                  </a:endParaRPr>
                </a:p>
              </p:txBody>
            </p:sp>
          </p:grpSp>
          <p:sp>
            <p:nvSpPr>
              <p:cNvPr id="78" name="Parallelogram 77">
                <a:extLst>
                  <a:ext uri="{FF2B5EF4-FFF2-40B4-BE49-F238E27FC236}">
                    <a16:creationId xmlns:a16="http://schemas.microsoft.com/office/drawing/2014/main" xmlns="" id="{929AE215-0F77-413A-A917-2E1AC2FFAC56}"/>
                  </a:ext>
                </a:extLst>
              </p:cNvPr>
              <p:cNvSpPr/>
              <p:nvPr/>
            </p:nvSpPr>
            <p:spPr>
              <a:xfrm>
                <a:off x="1293399" y="5130545"/>
                <a:ext cx="492689" cy="1200262"/>
              </a:xfrm>
              <a:prstGeom prst="parallelogram">
                <a:avLst>
                  <a:gd name="adj" fmla="val 4815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2555981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25FE17-30B9-48A7-B9D6-BC491C425F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108" y="822248"/>
            <a:ext cx="2096645" cy="2096645"/>
          </a:xfrm>
          <a:prstGeom prst="rect">
            <a:avLst/>
          </a:prstGeom>
        </p:spPr>
      </p:pic>
      <p:sp>
        <p:nvSpPr>
          <p:cNvPr id="5" name="TextBox 4">
            <a:extLst>
              <a:ext uri="{FF2B5EF4-FFF2-40B4-BE49-F238E27FC236}">
                <a16:creationId xmlns:a16="http://schemas.microsoft.com/office/drawing/2014/main" xmlns="" id="{010483B0-5DBE-4301-B049-8302AB5A8938}"/>
              </a:ext>
            </a:extLst>
          </p:cNvPr>
          <p:cNvSpPr txBox="1"/>
          <p:nvPr/>
        </p:nvSpPr>
        <p:spPr>
          <a:xfrm>
            <a:off x="2865188" y="1067234"/>
            <a:ext cx="656531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2060"/>
                </a:solidFill>
                <a:effectLst/>
                <a:uLnTx/>
                <a:uFillTx/>
                <a:latin typeface="FSP DEMO - Gmts N xtr Bld" pitchFamily="50" charset="0"/>
              </a:rPr>
              <a:t>UNIT </a:t>
            </a:r>
            <a:r>
              <a:rPr kumimoji="0" lang="en-US" sz="4800" b="0" i="0" u="none" strike="noStrike" kern="1200" cap="none" spc="0" normalizeH="0" baseline="0" noProof="0" dirty="0" smtClean="0">
                <a:ln>
                  <a:noFill/>
                </a:ln>
                <a:solidFill>
                  <a:srgbClr val="002060"/>
                </a:solidFill>
                <a:effectLst/>
                <a:uLnTx/>
                <a:uFillTx/>
                <a:latin typeface="FSP DEMO - Gmts N xtr Bld" pitchFamily="50" charset="0"/>
              </a:rPr>
              <a:t>TESTING</a:t>
            </a:r>
            <a:endParaRPr kumimoji="0" lang="am-ET" sz="4800" b="0" i="0" u="none" strike="noStrike" kern="1200" cap="none" spc="0" normalizeH="0" baseline="0" noProof="0" dirty="0">
              <a:ln>
                <a:noFill/>
              </a:ln>
              <a:solidFill>
                <a:srgbClr val="002060"/>
              </a:solidFill>
              <a:effectLst/>
              <a:uLnTx/>
              <a:uFillTx/>
              <a:latin typeface="Nyala" panose="02000504070300020003" pitchFamily="2" charset="0"/>
            </a:endParaRPr>
          </a:p>
        </p:txBody>
      </p:sp>
      <p:sp>
        <p:nvSpPr>
          <p:cNvPr id="2" name="Rectangle 1"/>
          <p:cNvSpPr/>
          <p:nvPr/>
        </p:nvSpPr>
        <p:spPr>
          <a:xfrm>
            <a:off x="2046515" y="2332949"/>
            <a:ext cx="8240485" cy="2169825"/>
          </a:xfrm>
          <a:prstGeom prst="rect">
            <a:avLst/>
          </a:prstGeom>
        </p:spPr>
        <p:txBody>
          <a:bodyPr wrap="square">
            <a:spAutoFit/>
          </a:bodyPr>
          <a:lstStyle/>
          <a:p>
            <a:pPr algn="just">
              <a:lnSpc>
                <a:spcPct val="150000"/>
              </a:lnSpc>
            </a:pPr>
            <a:r>
              <a:rPr lang="en-US" dirty="0">
                <a:latin typeface="Maiandra GD" panose="020E0502030308020204" pitchFamily="34" charset="0"/>
              </a:rPr>
              <a:t>Unit testing involves testing individual units of code (functions, modules, classes) in isolation from other parts of the </a:t>
            </a:r>
            <a:r>
              <a:rPr lang="en-US" dirty="0" smtClean="0">
                <a:latin typeface="Maiandra GD" panose="020E0502030308020204" pitchFamily="34" charset="0"/>
              </a:rPr>
              <a:t>system.</a:t>
            </a:r>
            <a:endParaRPr lang="en-US" dirty="0">
              <a:latin typeface="Maiandra GD" panose="020E0502030308020204" pitchFamily="34" charset="0"/>
            </a:endParaRPr>
          </a:p>
          <a:p>
            <a:pPr algn="just">
              <a:lnSpc>
                <a:spcPct val="150000"/>
              </a:lnSpc>
            </a:pPr>
            <a:r>
              <a:rPr lang="en-US" dirty="0" smtClean="0">
                <a:latin typeface="Maiandra GD" panose="020E0502030308020204" pitchFamily="34" charset="0"/>
              </a:rPr>
              <a:t>We </a:t>
            </a:r>
            <a:r>
              <a:rPr lang="en-US" dirty="0">
                <a:latin typeface="Maiandra GD" panose="020E0502030308020204" pitchFamily="34" charset="0"/>
              </a:rPr>
              <a:t>focused on testing core functionalities like appointment </a:t>
            </a:r>
            <a:r>
              <a:rPr lang="en-US" dirty="0" smtClean="0">
                <a:latin typeface="Maiandra GD" panose="020E0502030308020204" pitchFamily="34" charset="0"/>
              </a:rPr>
              <a:t>request, checking appointment status, </a:t>
            </a:r>
            <a:r>
              <a:rPr lang="en-US" dirty="0">
                <a:latin typeface="Maiandra GD" panose="020E0502030308020204" pitchFamily="34" charset="0"/>
              </a:rPr>
              <a:t>and user </a:t>
            </a:r>
            <a:r>
              <a:rPr lang="en-US" dirty="0" smtClean="0">
                <a:latin typeface="Maiandra GD" panose="020E0502030308020204" pitchFamily="34" charset="0"/>
              </a:rPr>
              <a:t>authentication.</a:t>
            </a:r>
          </a:p>
          <a:p>
            <a:pPr algn="just">
              <a:lnSpc>
                <a:spcPct val="150000"/>
              </a:lnSpc>
            </a:pPr>
            <a:r>
              <a:rPr lang="en-US" dirty="0" smtClean="0">
                <a:latin typeface="Maiandra GD" panose="020E0502030308020204" pitchFamily="34" charset="0"/>
              </a:rPr>
              <a:t>While performing unit testing on image, patient profile photo was not loaded.</a:t>
            </a:r>
            <a:endParaRPr lang="en-US" dirty="0">
              <a:latin typeface="Maiandra GD" panose="020E0502030308020204" pitchFamily="34" charset="0"/>
            </a:endParaRPr>
          </a:p>
        </p:txBody>
      </p:sp>
    </p:spTree>
    <p:extLst>
      <p:ext uri="{BB962C8B-B14F-4D97-AF65-F5344CB8AC3E}">
        <p14:creationId xmlns:p14="http://schemas.microsoft.com/office/powerpoint/2010/main" val="5428184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25FE17-30B9-48A7-B9D6-BC491C425F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05" y="735162"/>
            <a:ext cx="2096645" cy="2096645"/>
          </a:xfrm>
          <a:prstGeom prst="rect">
            <a:avLst/>
          </a:prstGeom>
        </p:spPr>
      </p:pic>
      <p:sp>
        <p:nvSpPr>
          <p:cNvPr id="5" name="TextBox 4">
            <a:extLst>
              <a:ext uri="{FF2B5EF4-FFF2-40B4-BE49-F238E27FC236}">
                <a16:creationId xmlns:a16="http://schemas.microsoft.com/office/drawing/2014/main" xmlns="" id="{010483B0-5DBE-4301-B049-8302AB5A8938}"/>
              </a:ext>
            </a:extLst>
          </p:cNvPr>
          <p:cNvSpPr txBox="1"/>
          <p:nvPr/>
        </p:nvSpPr>
        <p:spPr>
          <a:xfrm>
            <a:off x="2671079" y="625546"/>
            <a:ext cx="7863588" cy="830997"/>
          </a:xfrm>
          <a:prstGeom prst="rect">
            <a:avLst/>
          </a:prstGeom>
          <a:noFill/>
        </p:spPr>
        <p:txBody>
          <a:bodyPr wrap="square" rtlCol="0">
            <a:spAutoFit/>
          </a:bodyPr>
          <a:lstStyle/>
          <a:p>
            <a:pPr lvl="0">
              <a:defRPr/>
            </a:pPr>
            <a:r>
              <a:rPr lang="en-US" sz="4800" dirty="0">
                <a:solidFill>
                  <a:srgbClr val="002060"/>
                </a:solidFill>
                <a:latin typeface="FSP DEMO - Gmts N xtr Bld" pitchFamily="50" charset="0"/>
              </a:rPr>
              <a:t>Validation and Results </a:t>
            </a:r>
            <a:r>
              <a:rPr lang="en-US" sz="4800" dirty="0" smtClean="0">
                <a:solidFill>
                  <a:srgbClr val="002060"/>
                </a:solidFill>
                <a:latin typeface="FSP DEMO - Gmts N xtr Bld" pitchFamily="50" charset="0"/>
              </a:rPr>
              <a:t> </a:t>
            </a:r>
            <a:endParaRPr kumimoji="0" lang="am-ET" sz="4800" b="0" i="0" u="none" strike="noStrike" kern="1200" cap="none" spc="0" normalizeH="0" baseline="0" noProof="0" dirty="0">
              <a:ln>
                <a:noFill/>
              </a:ln>
              <a:solidFill>
                <a:srgbClr val="002060"/>
              </a:solidFill>
              <a:effectLst/>
              <a:uLnTx/>
              <a:uFillTx/>
              <a:latin typeface="Nyala" panose="02000504070300020003" pitchFamily="2" charset="0"/>
            </a:endParaRPr>
          </a:p>
        </p:txBody>
      </p:sp>
      <p:sp>
        <p:nvSpPr>
          <p:cNvPr id="2" name="Rectangle 1"/>
          <p:cNvSpPr/>
          <p:nvPr/>
        </p:nvSpPr>
        <p:spPr>
          <a:xfrm>
            <a:off x="2460170" y="2402800"/>
            <a:ext cx="7826830" cy="3416320"/>
          </a:xfrm>
          <a:prstGeom prst="rect">
            <a:avLst/>
          </a:prstGeom>
        </p:spPr>
        <p:txBody>
          <a:bodyPr wrap="square">
            <a:spAutoFit/>
          </a:bodyPr>
          <a:lstStyle/>
          <a:p>
            <a:pPr algn="just">
              <a:lnSpc>
                <a:spcPct val="150000"/>
              </a:lnSpc>
            </a:pPr>
            <a:r>
              <a:rPr lang="en-US" dirty="0">
                <a:latin typeface="Maiandra GD" panose="020E0502030308020204" pitchFamily="34" charset="0"/>
              </a:rPr>
              <a:t>We apply manual testing procedures for most testing. For API testing we used Postman API testing </a:t>
            </a:r>
            <a:r>
              <a:rPr lang="en-US" dirty="0" smtClean="0">
                <a:latin typeface="Maiandra GD" panose="020E0502030308020204" pitchFamily="34" charset="0"/>
              </a:rPr>
              <a:t>technique.</a:t>
            </a:r>
          </a:p>
          <a:p>
            <a:pPr algn="just">
              <a:lnSpc>
                <a:spcPct val="150000"/>
              </a:lnSpc>
            </a:pPr>
            <a:r>
              <a:rPr lang="en-US" dirty="0" smtClean="0">
                <a:latin typeface="Maiandra GD" panose="020E0502030308020204" pitchFamily="34" charset="0"/>
              </a:rPr>
              <a:t>While </a:t>
            </a:r>
            <a:r>
              <a:rPr lang="en-US" dirty="0">
                <a:latin typeface="Maiandra GD" panose="020E0502030308020204" pitchFamily="34" charset="0"/>
              </a:rPr>
              <a:t>we perform testing, we identified some issues and </a:t>
            </a:r>
            <a:r>
              <a:rPr lang="en-US" dirty="0" smtClean="0">
                <a:latin typeface="Maiandra GD" panose="020E0502030308020204" pitchFamily="34" charset="0"/>
              </a:rPr>
              <a:t>bugs those need to be resolved. </a:t>
            </a:r>
            <a:r>
              <a:rPr lang="en-US" dirty="0">
                <a:latin typeface="Maiandra GD" panose="020E0502030308020204" pitchFamily="34" charset="0"/>
              </a:rPr>
              <a:t>We addressed them by analyzing the test results and the codebase</a:t>
            </a:r>
            <a:r>
              <a:rPr lang="en-US" dirty="0" smtClean="0">
                <a:latin typeface="Maiandra GD" panose="020E0502030308020204" pitchFamily="34" charset="0"/>
              </a:rPr>
              <a:t>.</a:t>
            </a:r>
          </a:p>
          <a:p>
            <a:pPr algn="just">
              <a:lnSpc>
                <a:spcPct val="150000"/>
              </a:lnSpc>
            </a:pPr>
            <a:r>
              <a:rPr lang="en-US" dirty="0"/>
              <a:t>U</a:t>
            </a:r>
            <a:r>
              <a:rPr lang="en-US" dirty="0" smtClean="0"/>
              <a:t>nit </a:t>
            </a:r>
            <a:r>
              <a:rPr lang="en-US" dirty="0"/>
              <a:t>testing of the </a:t>
            </a:r>
            <a:r>
              <a:rPr lang="en-US" dirty="0" err="1"/>
              <a:t>Laravel</a:t>
            </a:r>
            <a:r>
              <a:rPr lang="en-US" dirty="0"/>
              <a:t> API components, integration testing to ensure seamless interaction between the backend and the Flutter patient app, and functional testing to verify the system meets user requirements.</a:t>
            </a:r>
            <a:endParaRPr lang="en-US" dirty="0">
              <a:latin typeface="Maiandra GD" panose="020E0502030308020204" pitchFamily="34" charset="0"/>
            </a:endParaRPr>
          </a:p>
        </p:txBody>
      </p:sp>
    </p:spTree>
    <p:extLst>
      <p:ext uri="{BB962C8B-B14F-4D97-AF65-F5344CB8AC3E}">
        <p14:creationId xmlns:p14="http://schemas.microsoft.com/office/powerpoint/2010/main" val="232135576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6909" y="1402306"/>
            <a:ext cx="7826830" cy="458459"/>
          </a:xfrm>
          <a:prstGeom prst="rect">
            <a:avLst/>
          </a:prstGeom>
        </p:spPr>
        <p:txBody>
          <a:bodyPr wrap="square">
            <a:spAutoFit/>
          </a:bodyPr>
          <a:lstStyle/>
          <a:p>
            <a:pPr algn="just">
              <a:lnSpc>
                <a:spcPct val="150000"/>
              </a:lnSpc>
            </a:pPr>
            <a:r>
              <a:rPr lang="en-US" b="1" dirty="0" smtClean="0">
                <a:latin typeface="Maiandra GD" panose="020E0502030308020204" pitchFamily="34" charset="0"/>
              </a:rPr>
              <a:t>Here is a sample test case:</a:t>
            </a:r>
            <a:endParaRPr lang="en-US" b="1" dirty="0">
              <a:latin typeface="Maiandra GD" panose="020E0502030308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21639385"/>
              </p:ext>
            </p:extLst>
          </p:nvPr>
        </p:nvGraphicFramePr>
        <p:xfrm>
          <a:off x="2671079" y="2122712"/>
          <a:ext cx="7239001" cy="4467635"/>
        </p:xfrm>
        <a:graphic>
          <a:graphicData uri="http://schemas.openxmlformats.org/drawingml/2006/table">
            <a:tbl>
              <a:tblPr firstRow="1" firstCol="1" bandRow="1"/>
              <a:tblGrid>
                <a:gridCol w="1034144"/>
                <a:gridCol w="1839685"/>
                <a:gridCol w="2434772"/>
                <a:gridCol w="1930400"/>
              </a:tblGrid>
              <a:tr h="196844">
                <a:tc gridSpan="4">
                  <a:txBody>
                    <a:bodyPr/>
                    <a:lstStyle/>
                    <a:p>
                      <a:pPr marL="0" marR="0" algn="ctr">
                        <a:lnSpc>
                          <a:spcPct val="115000"/>
                        </a:lnSpc>
                        <a:spcBef>
                          <a:spcPts val="0"/>
                        </a:spcBef>
                        <a:spcAft>
                          <a:spcPts val="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Test Case ID: </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TestCase3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96844">
                <a:tc gridSpan="4">
                  <a:txBody>
                    <a:bodyPr/>
                    <a:lstStyle/>
                    <a:p>
                      <a:pPr marL="0" marR="0" algn="ctr">
                        <a:lnSpc>
                          <a:spcPct val="115000"/>
                        </a:lnSpc>
                        <a:spcBef>
                          <a:spcPts val="0"/>
                        </a:spcBef>
                        <a:spcAft>
                          <a:spcPts val="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Unit to Test: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appointment request page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97679">
                <a:tc>
                  <a:txBody>
                    <a:bodyPr/>
                    <a:lstStyle/>
                    <a:p>
                      <a:pPr marL="0" marR="0" algn="ctr">
                        <a:lnSpc>
                          <a:spcPct val="115000"/>
                        </a:lnSpc>
                        <a:spcBef>
                          <a:spcPts val="0"/>
                        </a:spcBef>
                        <a:spcAft>
                          <a:spcPts val="0"/>
                        </a:spcAft>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Item 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Test Description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Expected Results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Actual Results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038">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Past date selection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When past dates are to be selected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The dates should not be clicked.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 date is not clickable if it is already a past 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038">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Proper date selection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When the coming dates are selected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The system should show the selected date making it different.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System highlights the date a patient selects.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0530">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Time selection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When the coming dates are selected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The system should display timeslots.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Timeslots are displayed and if one is selected, it is highlighted.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1759">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Already booked Timeslot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When a patient requests appt on a time already appt is booked.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The system should prevent selecting an already booked timeslot on the same 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Error message: “The date and time you select is already booked.”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0530">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Request button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When proper calendar &amp; time is not selected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The button should not respond nothing.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The button is not clickable.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7373">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Request button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When proper calendar, time is selected &amp; patient clicks 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 patient can successfully request appointment.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button is enabled and the patient successfully request appointment.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599" marR="625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2" name="Picture 11">
            <a:extLst>
              <a:ext uri="{FF2B5EF4-FFF2-40B4-BE49-F238E27FC236}">
                <a16:creationId xmlns:a16="http://schemas.microsoft.com/office/drawing/2014/main" xmlns="" id="{B525FE17-30B9-48A7-B9D6-BC491C425F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05" y="735162"/>
            <a:ext cx="2096645" cy="2096645"/>
          </a:xfrm>
          <a:prstGeom prst="rect">
            <a:avLst/>
          </a:prstGeom>
        </p:spPr>
      </p:pic>
      <p:sp>
        <p:nvSpPr>
          <p:cNvPr id="14" name="TextBox 13">
            <a:extLst>
              <a:ext uri="{FF2B5EF4-FFF2-40B4-BE49-F238E27FC236}">
                <a16:creationId xmlns:a16="http://schemas.microsoft.com/office/drawing/2014/main" xmlns="" id="{010483B0-5DBE-4301-B049-8302AB5A8938}"/>
              </a:ext>
            </a:extLst>
          </p:cNvPr>
          <p:cNvSpPr txBox="1"/>
          <p:nvPr/>
        </p:nvSpPr>
        <p:spPr>
          <a:xfrm>
            <a:off x="2671079" y="625546"/>
            <a:ext cx="7863588" cy="830997"/>
          </a:xfrm>
          <a:prstGeom prst="rect">
            <a:avLst/>
          </a:prstGeom>
          <a:noFill/>
        </p:spPr>
        <p:txBody>
          <a:bodyPr wrap="square" rtlCol="0">
            <a:spAutoFit/>
          </a:bodyPr>
          <a:lstStyle/>
          <a:p>
            <a:pPr lvl="0">
              <a:defRPr/>
            </a:pPr>
            <a:r>
              <a:rPr lang="en-US" sz="4800" dirty="0">
                <a:solidFill>
                  <a:srgbClr val="002060"/>
                </a:solidFill>
                <a:latin typeface="FSP DEMO - Gmts N xtr Bld" pitchFamily="50" charset="0"/>
              </a:rPr>
              <a:t>Continued….</a:t>
            </a:r>
            <a:endParaRPr lang="am-ET" sz="4800" dirty="0">
              <a:solidFill>
                <a:srgbClr val="002060"/>
              </a:solidFill>
              <a:latin typeface="Nyala" panose="02000504070300020003" pitchFamily="2" charset="0"/>
            </a:endParaRPr>
          </a:p>
        </p:txBody>
      </p:sp>
    </p:spTree>
    <p:extLst>
      <p:ext uri="{BB962C8B-B14F-4D97-AF65-F5344CB8AC3E}">
        <p14:creationId xmlns:p14="http://schemas.microsoft.com/office/powerpoint/2010/main" val="1439085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71008" r="-1"/>
          <a:stretch/>
        </p:blipFill>
        <p:spPr>
          <a:xfrm>
            <a:off x="7578090" y="1"/>
            <a:ext cx="4613911" cy="6858000"/>
          </a:xfrm>
          <a:prstGeom prst="rect">
            <a:avLst/>
          </a:prstGeom>
        </p:spPr>
      </p:pic>
      <p:sp>
        <p:nvSpPr>
          <p:cNvPr id="13" name="TextBox 12">
            <a:extLst>
              <a:ext uri="{FF2B5EF4-FFF2-40B4-BE49-F238E27FC236}">
                <a16:creationId xmlns:a16="http://schemas.microsoft.com/office/drawing/2014/main" xmlns="" id="{5DE56C38-BF11-4642-B8ED-768ABAE16379}"/>
              </a:ext>
            </a:extLst>
          </p:cNvPr>
          <p:cNvSpPr txBox="1"/>
          <p:nvPr/>
        </p:nvSpPr>
        <p:spPr>
          <a:xfrm>
            <a:off x="878070" y="966234"/>
            <a:ext cx="5528799" cy="830997"/>
          </a:xfrm>
          <a:prstGeom prst="rect">
            <a:avLst/>
          </a:prstGeom>
          <a:noFill/>
        </p:spPr>
        <p:txBody>
          <a:bodyPr wrap="square" rtlCol="0">
            <a:spAutoFit/>
          </a:bodyPr>
          <a:lstStyle/>
          <a:p>
            <a:r>
              <a:rPr lang="en-US" sz="4800" dirty="0" smtClean="0">
                <a:solidFill>
                  <a:srgbClr val="002060"/>
                </a:solidFill>
                <a:latin typeface="FSP DEMO - Geometos Neue Bold" pitchFamily="50" charset="0"/>
              </a:rPr>
              <a:t>Chapter Five</a:t>
            </a:r>
            <a:endParaRPr lang="am-ET" sz="4800" dirty="0">
              <a:solidFill>
                <a:srgbClr val="002060"/>
              </a:solidFill>
            </a:endParaRPr>
          </a:p>
        </p:txBody>
      </p:sp>
      <p:sp>
        <p:nvSpPr>
          <p:cNvPr id="14" name="TextBox 13">
            <a:extLst>
              <a:ext uri="{FF2B5EF4-FFF2-40B4-BE49-F238E27FC236}">
                <a16:creationId xmlns:a16="http://schemas.microsoft.com/office/drawing/2014/main" xmlns="" id="{B6C7F434-0FB8-4A46-94D3-C30D0B686CBD}"/>
              </a:ext>
            </a:extLst>
          </p:cNvPr>
          <p:cNvSpPr txBox="1"/>
          <p:nvPr/>
        </p:nvSpPr>
        <p:spPr>
          <a:xfrm>
            <a:off x="707572" y="2183685"/>
            <a:ext cx="6400800" cy="4593565"/>
          </a:xfrm>
          <a:prstGeom prst="rect">
            <a:avLst/>
          </a:prstGeom>
          <a:noFill/>
        </p:spPr>
        <p:txBody>
          <a:bodyPr wrap="square" rtlCol="0">
            <a:spAutoFit/>
          </a:bodyPr>
          <a:lstStyle/>
          <a:p>
            <a:pPr algn="just">
              <a:lnSpc>
                <a:spcPct val="150000"/>
              </a:lnSpc>
            </a:pPr>
            <a:r>
              <a:rPr lang="en-US" sz="1500" dirty="0" smtClean="0">
                <a:latin typeface="Montserrat" pitchFamily="2" charset="0"/>
              </a:rPr>
              <a:t>During the implementation of the project there were many </a:t>
            </a:r>
            <a:r>
              <a:rPr lang="en-US" sz="1500" dirty="0">
                <a:latin typeface="Montserrat" pitchFamily="2" charset="0"/>
              </a:rPr>
              <a:t>challenges that hinders us from going as we intend  to do.</a:t>
            </a:r>
          </a:p>
          <a:p>
            <a:pPr algn="just">
              <a:lnSpc>
                <a:spcPct val="150000"/>
              </a:lnSpc>
            </a:pPr>
            <a:r>
              <a:rPr lang="en-US" sz="1500" dirty="0" smtClean="0">
                <a:latin typeface="Montserrat" pitchFamily="2" charset="0"/>
              </a:rPr>
              <a:t>The usual development </a:t>
            </a:r>
            <a:r>
              <a:rPr lang="en-US" sz="1500" dirty="0">
                <a:latin typeface="Montserrat" pitchFamily="2" charset="0"/>
              </a:rPr>
              <a:t>methods for appointment systems might not be suitable due to the literacy level of our local community</a:t>
            </a:r>
            <a:r>
              <a:rPr lang="en-US" sz="1500" dirty="0" smtClean="0">
                <a:latin typeface="Montserrat" pitchFamily="2" charset="0"/>
              </a:rPr>
              <a:t>.</a:t>
            </a:r>
            <a:endParaRPr lang="en-US" sz="1500" dirty="0" smtClean="0">
              <a:latin typeface="Montserrat" pitchFamily="2" charset="0"/>
            </a:endParaRPr>
          </a:p>
          <a:p>
            <a:pPr algn="just">
              <a:lnSpc>
                <a:spcPct val="150000"/>
              </a:lnSpc>
            </a:pPr>
            <a:r>
              <a:rPr lang="en-US" sz="1500" dirty="0" smtClean="0">
                <a:latin typeface="Montserrat" pitchFamily="2" charset="0"/>
              </a:rPr>
              <a:t>When we were trying to gather requirements by going </a:t>
            </a:r>
            <a:r>
              <a:rPr lang="en-US" sz="1500" dirty="0" err="1" smtClean="0">
                <a:latin typeface="Montserrat" pitchFamily="2" charset="0"/>
              </a:rPr>
              <a:t>Arba</a:t>
            </a:r>
            <a:r>
              <a:rPr lang="en-US" sz="1500" dirty="0" smtClean="0">
                <a:latin typeface="Montserrat" pitchFamily="2" charset="0"/>
              </a:rPr>
              <a:t> Minch General Hospital,  there </a:t>
            </a:r>
            <a:r>
              <a:rPr lang="en-US" sz="1500" dirty="0">
                <a:latin typeface="Montserrat" pitchFamily="2" charset="0"/>
              </a:rPr>
              <a:t>was </a:t>
            </a:r>
            <a:r>
              <a:rPr lang="en-US" sz="1500" b="1" dirty="0">
                <a:latin typeface="Montserrat" pitchFamily="2" charset="0"/>
              </a:rPr>
              <a:t>a lack of trust </a:t>
            </a:r>
            <a:r>
              <a:rPr lang="en-US" sz="1500" dirty="0">
                <a:latin typeface="Montserrat" pitchFamily="2" charset="0"/>
              </a:rPr>
              <a:t>between us and the hospital staff. They were concerned that sharing information with us might compromise </a:t>
            </a:r>
            <a:r>
              <a:rPr lang="en-US" sz="1500" dirty="0" smtClean="0">
                <a:latin typeface="Montserrat" pitchFamily="2" charset="0"/>
              </a:rPr>
              <a:t>patient and hospital </a:t>
            </a:r>
            <a:r>
              <a:rPr lang="en-US" sz="1500" dirty="0">
                <a:latin typeface="Montserrat" pitchFamily="2" charset="0"/>
              </a:rPr>
              <a:t>privacy. This concern prevented us from collecting the crucial information we needed</a:t>
            </a:r>
            <a:r>
              <a:rPr lang="en-US" sz="1500" dirty="0" smtClean="0">
                <a:latin typeface="Montserrat" pitchFamily="2" charset="0"/>
              </a:rPr>
              <a:t>.</a:t>
            </a:r>
          </a:p>
          <a:p>
            <a:pPr algn="just">
              <a:lnSpc>
                <a:spcPct val="150000"/>
              </a:lnSpc>
            </a:pPr>
            <a:r>
              <a:rPr lang="en-US" sz="1500" dirty="0" smtClean="0">
                <a:latin typeface="Montserrat" pitchFamily="2" charset="0"/>
              </a:rPr>
              <a:t>Moreover, we were in struggle </a:t>
            </a:r>
            <a:r>
              <a:rPr lang="en-US" sz="1500" dirty="0">
                <a:latin typeface="Montserrat" pitchFamily="2" charset="0"/>
              </a:rPr>
              <a:t>with time management and </a:t>
            </a:r>
            <a:r>
              <a:rPr lang="en-US" sz="1500" dirty="0" smtClean="0">
                <a:latin typeface="Montserrat" pitchFamily="2" charset="0"/>
              </a:rPr>
              <a:t>scheduling.</a:t>
            </a:r>
            <a:endParaRPr lang="en-US" sz="1500" dirty="0">
              <a:latin typeface="Montserrat" pitchFamily="2" charset="0"/>
            </a:endParaRPr>
          </a:p>
        </p:txBody>
      </p:sp>
      <p:sp>
        <p:nvSpPr>
          <p:cNvPr id="2" name="Rectangle 1">
            <a:extLst>
              <a:ext uri="{FF2B5EF4-FFF2-40B4-BE49-F238E27FC236}">
                <a16:creationId xmlns:a16="http://schemas.microsoft.com/office/drawing/2014/main" xmlns="" id="{D8F70E18-CCC4-4CCA-A5EC-AE31DC9D837B}"/>
              </a:ext>
            </a:extLst>
          </p:cNvPr>
          <p:cNvSpPr/>
          <p:nvPr/>
        </p:nvSpPr>
        <p:spPr>
          <a:xfrm>
            <a:off x="7567016" y="0"/>
            <a:ext cx="4624984" cy="6858000"/>
          </a:xfrm>
          <a:prstGeom prst="rect">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9" name="TextBox 18">
            <a:extLst>
              <a:ext uri="{FF2B5EF4-FFF2-40B4-BE49-F238E27FC236}">
                <a16:creationId xmlns:a16="http://schemas.microsoft.com/office/drawing/2014/main" xmlns="" id="{A2B45976-39F5-462F-A1B8-62123A8B6C9E}"/>
              </a:ext>
            </a:extLst>
          </p:cNvPr>
          <p:cNvSpPr txBox="1"/>
          <p:nvPr/>
        </p:nvSpPr>
        <p:spPr>
          <a:xfrm>
            <a:off x="1828799" y="1706632"/>
            <a:ext cx="4589143" cy="954107"/>
          </a:xfrm>
          <a:prstGeom prst="rect">
            <a:avLst/>
          </a:prstGeom>
          <a:noFill/>
        </p:spPr>
        <p:txBody>
          <a:bodyPr wrap="square" rtlCol="0">
            <a:spAutoFit/>
          </a:bodyPr>
          <a:lstStyle/>
          <a:p>
            <a:pPr>
              <a:defRPr/>
            </a:pPr>
            <a:r>
              <a:rPr lang="en-US" sz="28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Challenges </a:t>
            </a:r>
            <a:r>
              <a:rPr lang="en-US" sz="28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Faced</a:t>
            </a:r>
          </a:p>
          <a:p>
            <a:pPr lvl="0">
              <a:defRPr/>
            </a:pPr>
            <a:endParaRPr lang="en-US" sz="2800" dirty="0">
              <a:solidFill>
                <a:prstClr val="black"/>
              </a:solidFill>
              <a:latin typeface="Times New Roman" panose="02020603050405020304" pitchFamily="18" charset="0"/>
              <a:ea typeface="Lato Light" panose="020F0502020204030203" pitchFamily="34" charset="0"/>
              <a:cs typeface="Times New Roman" panose="02020603050405020304" pitchFamily="18" charset="0"/>
            </a:endParaRPr>
          </a:p>
        </p:txBody>
      </p:sp>
      <p:cxnSp>
        <p:nvCxnSpPr>
          <p:cNvPr id="47" name="Straight Connector 46"/>
          <p:cNvCxnSpPr/>
          <p:nvPr/>
        </p:nvCxnSpPr>
        <p:spPr>
          <a:xfrm>
            <a:off x="1905000" y="1740081"/>
            <a:ext cx="5633441" cy="0"/>
          </a:xfrm>
          <a:prstGeom prst="line">
            <a:avLst/>
          </a:prstGeom>
          <a:ln w="76200" cap="rnd">
            <a:solidFill>
              <a:srgbClr val="92D05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95856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25FE17-30B9-48A7-B9D6-BC491C425F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948" y="822248"/>
            <a:ext cx="2096645" cy="2096645"/>
          </a:xfrm>
          <a:prstGeom prst="rect">
            <a:avLst/>
          </a:prstGeom>
        </p:spPr>
      </p:pic>
      <p:sp>
        <p:nvSpPr>
          <p:cNvPr id="5" name="TextBox 4">
            <a:extLst>
              <a:ext uri="{FF2B5EF4-FFF2-40B4-BE49-F238E27FC236}">
                <a16:creationId xmlns:a16="http://schemas.microsoft.com/office/drawing/2014/main" xmlns="" id="{010483B0-5DBE-4301-B049-8302AB5A8938}"/>
              </a:ext>
            </a:extLst>
          </p:cNvPr>
          <p:cNvSpPr txBox="1"/>
          <p:nvPr/>
        </p:nvSpPr>
        <p:spPr>
          <a:xfrm>
            <a:off x="2865188" y="1067234"/>
            <a:ext cx="7863588" cy="830997"/>
          </a:xfrm>
          <a:prstGeom prst="rect">
            <a:avLst/>
          </a:prstGeom>
          <a:noFill/>
        </p:spPr>
        <p:txBody>
          <a:bodyPr wrap="square" rtlCol="0">
            <a:spAutoFit/>
          </a:bodyPr>
          <a:lstStyle/>
          <a:p>
            <a:pPr lvl="0">
              <a:defRPr/>
            </a:pPr>
            <a:r>
              <a:rPr lang="en-US" sz="4800" dirty="0">
                <a:solidFill>
                  <a:srgbClr val="002060"/>
                </a:solidFill>
                <a:latin typeface="FSP DEMO - Gmts N xtr Bld" pitchFamily="50" charset="0"/>
              </a:rPr>
              <a:t>Future enhancements</a:t>
            </a:r>
            <a:endParaRPr kumimoji="0" lang="am-ET" sz="4800" b="0" i="0" u="none" strike="noStrike" kern="1200" cap="none" spc="0" normalizeH="0" baseline="0" noProof="0" dirty="0">
              <a:ln>
                <a:noFill/>
              </a:ln>
              <a:solidFill>
                <a:srgbClr val="002060"/>
              </a:solidFill>
              <a:effectLst/>
              <a:uLnTx/>
              <a:uFillTx/>
              <a:latin typeface="Nyala" panose="02000504070300020003" pitchFamily="2" charset="0"/>
            </a:endParaRPr>
          </a:p>
        </p:txBody>
      </p:sp>
      <p:sp>
        <p:nvSpPr>
          <p:cNvPr id="2" name="Rectangle 1"/>
          <p:cNvSpPr/>
          <p:nvPr/>
        </p:nvSpPr>
        <p:spPr>
          <a:xfrm>
            <a:off x="2127164" y="2047230"/>
            <a:ext cx="8682350" cy="5078313"/>
          </a:xfrm>
          <a:prstGeom prst="rect">
            <a:avLst/>
          </a:prstGeom>
        </p:spPr>
        <p:txBody>
          <a:bodyPr wrap="square">
            <a:spAutoFit/>
          </a:bodyPr>
          <a:lstStyle/>
          <a:p>
            <a:pPr marL="228600" marR="0" algn="just">
              <a:lnSpc>
                <a:spcPct val="150000"/>
              </a:lnSpc>
              <a:spcBef>
                <a:spcPts val="0"/>
              </a:spcBef>
              <a:spcAft>
                <a:spcPts val="0"/>
              </a:spcAft>
            </a:pPr>
            <a:r>
              <a:rPr lang="en-US" dirty="0">
                <a:latin typeface="Maiandra GD" panose="020E0502030308020204" pitchFamily="34" charset="0"/>
                <a:ea typeface="Times New Roman" panose="02020603050405020304" pitchFamily="18" charset="0"/>
              </a:rPr>
              <a:t>To broaden accessibility and user reach, future developers could consider adding support for additional languages like </a:t>
            </a:r>
            <a:r>
              <a:rPr lang="en-US" dirty="0" err="1">
                <a:latin typeface="Maiandra GD" panose="020E0502030308020204" pitchFamily="34" charset="0"/>
                <a:ea typeface="Times New Roman" panose="02020603050405020304" pitchFamily="18" charset="0"/>
              </a:rPr>
              <a:t>Gamotto</a:t>
            </a:r>
            <a:r>
              <a:rPr lang="en-US" dirty="0">
                <a:latin typeface="Maiandra GD" panose="020E0502030308020204" pitchFamily="34" charset="0"/>
                <a:ea typeface="Times New Roman" panose="02020603050405020304" pitchFamily="18" charset="0"/>
              </a:rPr>
              <a:t> and Amharic especially within the mobile app, accommodating diverse linguistic preferences and improving user engagement</a:t>
            </a:r>
            <a:r>
              <a:rPr lang="en-US" dirty="0" smtClean="0">
                <a:latin typeface="Maiandra GD" panose="020E0502030308020204" pitchFamily="34" charset="0"/>
                <a:ea typeface="Times New Roman" panose="02020603050405020304" pitchFamily="18" charset="0"/>
              </a:rPr>
              <a:t>.</a:t>
            </a:r>
          </a:p>
          <a:p>
            <a:pPr marL="228600" marR="0" algn="just">
              <a:lnSpc>
                <a:spcPct val="150000"/>
              </a:lnSpc>
              <a:spcBef>
                <a:spcPts val="0"/>
              </a:spcBef>
              <a:spcAft>
                <a:spcPts val="0"/>
              </a:spcAft>
            </a:pPr>
            <a:r>
              <a:rPr lang="en-US" dirty="0" smtClean="0">
                <a:latin typeface="Maiandra GD" panose="020E0502030308020204" pitchFamily="34" charset="0"/>
                <a:ea typeface="Times New Roman" panose="02020603050405020304" pitchFamily="18" charset="0"/>
              </a:rPr>
              <a:t>Currently our </a:t>
            </a:r>
            <a:r>
              <a:rPr lang="en-US" dirty="0">
                <a:latin typeface="Maiandra GD" panose="020E0502030308020204" pitchFamily="34" charset="0"/>
                <a:ea typeface="Times New Roman" panose="02020603050405020304" pitchFamily="18" charset="0"/>
              </a:rPr>
              <a:t>system </a:t>
            </a:r>
            <a:r>
              <a:rPr lang="en-US" dirty="0" smtClean="0">
                <a:latin typeface="Maiandra GD" panose="020E0502030308020204" pitchFamily="34" charset="0"/>
                <a:ea typeface="Times New Roman" panose="02020603050405020304" pitchFamily="18" charset="0"/>
              </a:rPr>
              <a:t>does </a:t>
            </a:r>
            <a:r>
              <a:rPr lang="en-US" dirty="0">
                <a:latin typeface="Maiandra GD" panose="020E0502030308020204" pitchFamily="34" charset="0"/>
                <a:ea typeface="Times New Roman" panose="02020603050405020304" pitchFamily="18" charset="0"/>
              </a:rPr>
              <a:t>not support </a:t>
            </a:r>
            <a:r>
              <a:rPr lang="en-US" dirty="0" smtClean="0">
                <a:latin typeface="Maiandra GD" panose="020E0502030308020204" pitchFamily="34" charset="0"/>
                <a:ea typeface="Times New Roman" panose="02020603050405020304" pitchFamily="18" charset="0"/>
              </a:rPr>
              <a:t>payment transactions. For those who want to enhance this project in the future, we </a:t>
            </a:r>
            <a:r>
              <a:rPr lang="en-US" dirty="0">
                <a:latin typeface="Maiandra GD" panose="020E0502030308020204" pitchFamily="34" charset="0"/>
                <a:ea typeface="Times New Roman" panose="02020603050405020304" pitchFamily="18" charset="0"/>
              </a:rPr>
              <a:t>recommend exploring opportunities to integrate with real-time banking </a:t>
            </a:r>
            <a:r>
              <a:rPr lang="en-US" dirty="0" smtClean="0">
                <a:latin typeface="Maiandra GD" panose="020E0502030308020204" pitchFamily="34" charset="0"/>
                <a:ea typeface="Times New Roman" panose="02020603050405020304" pitchFamily="18" charset="0"/>
              </a:rPr>
              <a:t>systems and different mobile payment services </a:t>
            </a:r>
            <a:r>
              <a:rPr lang="en-US" dirty="0">
                <a:latin typeface="Maiandra GD" panose="020E0502030308020204" pitchFamily="34" charset="0"/>
                <a:ea typeface="Times New Roman" panose="02020603050405020304" pitchFamily="18" charset="0"/>
              </a:rPr>
              <a:t>to streamline financial transactions securely and efficiently</a:t>
            </a:r>
            <a:r>
              <a:rPr lang="en-US" dirty="0" smtClean="0">
                <a:latin typeface="Maiandra GD" panose="020E0502030308020204" pitchFamily="34" charset="0"/>
                <a:ea typeface="Times New Roman" panose="02020603050405020304" pitchFamily="18" charset="0"/>
              </a:rPr>
              <a:t>.</a:t>
            </a:r>
          </a:p>
          <a:p>
            <a:pPr marL="228600" marR="0" algn="just">
              <a:lnSpc>
                <a:spcPct val="150000"/>
              </a:lnSpc>
              <a:spcBef>
                <a:spcPts val="0"/>
              </a:spcBef>
              <a:spcAft>
                <a:spcPts val="0"/>
              </a:spcAft>
            </a:pPr>
            <a:r>
              <a:rPr lang="en-US" dirty="0"/>
              <a:t>Recurring </a:t>
            </a:r>
            <a:r>
              <a:rPr lang="en-US" dirty="0" smtClean="0"/>
              <a:t>appointment is also a great deal for the project which enables </a:t>
            </a:r>
            <a:r>
              <a:rPr lang="en-US" dirty="0"/>
              <a:t>convenient booking </a:t>
            </a:r>
            <a:r>
              <a:rPr lang="en-US" b="1" dirty="0"/>
              <a:t>for regular check-ups </a:t>
            </a:r>
            <a:r>
              <a:rPr lang="en-US" dirty="0"/>
              <a:t>and ongoing treatments, ensuring you never miss a beat in your healthcare journey.</a:t>
            </a:r>
            <a:endParaRPr lang="en-US" dirty="0" smtClean="0">
              <a:latin typeface="Maiandra GD" panose="020E0502030308020204" pitchFamily="34" charset="0"/>
              <a:ea typeface="Times New Roman" panose="02020603050405020304" pitchFamily="18" charset="0"/>
            </a:endParaRPr>
          </a:p>
          <a:p>
            <a:pPr marL="228600" marR="0" algn="just">
              <a:lnSpc>
                <a:spcPct val="150000"/>
              </a:lnSpc>
              <a:spcBef>
                <a:spcPts val="0"/>
              </a:spcBef>
              <a:spcAft>
                <a:spcPts val="0"/>
              </a:spcAft>
            </a:pPr>
            <a:endParaRPr lang="en-US" dirty="0">
              <a:effectLst/>
              <a:latin typeface="Maiandra GD" panose="020E0502030308020204" pitchFamily="34" charset="0"/>
              <a:ea typeface="Times New Roman" panose="02020603050405020304" pitchFamily="18" charset="0"/>
            </a:endParaRPr>
          </a:p>
        </p:txBody>
      </p:sp>
    </p:spTree>
    <p:extLst>
      <p:ext uri="{BB962C8B-B14F-4D97-AF65-F5344CB8AC3E}">
        <p14:creationId xmlns:p14="http://schemas.microsoft.com/office/powerpoint/2010/main" val="11634730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016AF48-2AA8-4B78-82AB-CE8B9E71F21F}"/>
              </a:ext>
              <a:ext uri="{C183D7F6-B498-43B3-948B-1728B52AA6E4}">
                <adec:decorative xmlns:adec="http://schemas.microsoft.com/office/drawing/2017/decorative" xmlns="" val="1"/>
              </a:ext>
            </a:extLst>
          </p:cNvPr>
          <p:cNvSpPr/>
          <p:nvPr/>
        </p:nvSpPr>
        <p:spPr>
          <a:xfrm>
            <a:off x="0" y="1817229"/>
            <a:ext cx="12192000" cy="34544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xmlns="" id="{3DC4CCBA-12AD-4433-A381-A03661E3D927}"/>
              </a:ext>
            </a:extLst>
          </p:cNvPr>
          <p:cNvSpPr txBox="1"/>
          <p:nvPr/>
        </p:nvSpPr>
        <p:spPr>
          <a:xfrm>
            <a:off x="3102850" y="2928876"/>
            <a:ext cx="5786662" cy="123110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FSP DEMO - Gmts N xtr Bld" pitchFamily="50" charset="0"/>
              </a:rPr>
              <a:t>THANK</a:t>
            </a:r>
            <a:r>
              <a:rPr kumimoji="0" lang="en-US" sz="8000" b="0" i="0" u="none" strike="noStrike" kern="1200" cap="none" spc="0" normalizeH="0" baseline="0" noProof="0" dirty="0">
                <a:ln>
                  <a:noFill/>
                </a:ln>
                <a:solidFill>
                  <a:prstClr val="white"/>
                </a:solidFill>
                <a:effectLst/>
                <a:uLnTx/>
                <a:uFillTx/>
                <a:latin typeface="Century Gothic"/>
              </a:rPr>
              <a:t> </a:t>
            </a:r>
            <a:r>
              <a:rPr kumimoji="0" lang="en-US" sz="8000" b="0" i="0" u="none" strike="noStrike" kern="1200" cap="none" spc="0" normalizeH="0" baseline="0" noProof="0" dirty="0" smtClean="0">
                <a:ln>
                  <a:noFill/>
                </a:ln>
                <a:solidFill>
                  <a:prstClr val="white"/>
                </a:solidFill>
                <a:effectLst/>
                <a:uLnTx/>
                <a:uFillTx/>
                <a:latin typeface="FSP DEMO - Geometos Neue Light" pitchFamily="50" charset="0"/>
              </a:rPr>
              <a:t>YOU</a:t>
            </a:r>
            <a:endParaRPr kumimoji="0" lang="en-US" sz="8800" b="0" i="0" u="none" strike="noStrike" kern="1200" cap="none" spc="0" normalizeH="0" baseline="0" noProof="0" dirty="0">
              <a:ln>
                <a:noFill/>
              </a:ln>
              <a:solidFill>
                <a:prstClr val="white"/>
              </a:solidFill>
              <a:effectLst/>
              <a:uLnTx/>
              <a:uFillTx/>
              <a:latin typeface="FSP DEMO - Geometos Neue Light" pitchFamily="50" charset="0"/>
            </a:endParaRPr>
          </a:p>
        </p:txBody>
      </p:sp>
      <p:sp>
        <p:nvSpPr>
          <p:cNvPr id="7" name="Isosceles Triangle 6">
            <a:hlinkClick r:id="rId3"/>
            <a:extLst>
              <a:ext uri="{FF2B5EF4-FFF2-40B4-BE49-F238E27FC236}">
                <a16:creationId xmlns:a16="http://schemas.microsoft.com/office/drawing/2014/main" xmlns="" id="{FD739A43-7308-4A45-800C-2B124CABFA5F}"/>
              </a:ext>
              <a:ext uri="{C183D7F6-B498-43B3-948B-1728B52AA6E4}">
                <adec:decorative xmlns:adec="http://schemas.microsoft.com/office/drawing/2017/decorative" xmlns="" val="1"/>
              </a:ext>
            </a:extLst>
          </p:cNvPr>
          <p:cNvSpPr/>
          <p:nvPr/>
        </p:nvSpPr>
        <p:spPr>
          <a:xfrm flipV="1">
            <a:off x="5007263" y="-2"/>
            <a:ext cx="2561325" cy="994405"/>
          </a:xfrm>
          <a:prstGeom prst="triangle">
            <a:avLst>
              <a:gd name="adj" fmla="val 100000"/>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 name="Isosceles Triangle 9">
            <a:extLst>
              <a:ext uri="{FF2B5EF4-FFF2-40B4-BE49-F238E27FC236}">
                <a16:creationId xmlns:a16="http://schemas.microsoft.com/office/drawing/2014/main" xmlns="" id="{CE1D692F-8C4B-47E6-B367-1CB302E31A6B}"/>
              </a:ext>
              <a:ext uri="{C183D7F6-B498-43B3-948B-1728B52AA6E4}">
                <adec:decorative xmlns:adec="http://schemas.microsoft.com/office/drawing/2017/decorative" xmlns="" val="1"/>
              </a:ext>
            </a:extLst>
          </p:cNvPr>
          <p:cNvSpPr/>
          <p:nvPr/>
        </p:nvSpPr>
        <p:spPr>
          <a:xfrm>
            <a:off x="4538949" y="5863595"/>
            <a:ext cx="2424115" cy="994405"/>
          </a:xfrm>
          <a:prstGeom prst="triangle">
            <a:avLst>
              <a:gd name="adj" fmla="val 0"/>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 name="Title 1" hidden="1">
            <a:extLst>
              <a:ext uri="{FF2B5EF4-FFF2-40B4-BE49-F238E27FC236}">
                <a16:creationId xmlns:a16="http://schemas.microsoft.com/office/drawing/2014/main" xmlns=""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grpSp>
        <p:nvGrpSpPr>
          <p:cNvPr id="9" name="Group 8"/>
          <p:cNvGrpSpPr/>
          <p:nvPr/>
        </p:nvGrpSpPr>
        <p:grpSpPr>
          <a:xfrm>
            <a:off x="8889512" y="2083641"/>
            <a:ext cx="2921576" cy="2921576"/>
            <a:chOff x="1338752" y="118885"/>
            <a:chExt cx="6501587" cy="6501587"/>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8752" y="118885"/>
              <a:ext cx="6501587" cy="6501587"/>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79782">
              <a:off x="2111954" y="1389189"/>
              <a:ext cx="4805218" cy="4805218"/>
            </a:xfrm>
            <a:prstGeom prst="rect">
              <a:avLst/>
            </a:prstGeom>
          </p:spPr>
        </p:pic>
      </p:grpSp>
    </p:spTree>
    <p:extLst>
      <p:ext uri="{BB962C8B-B14F-4D97-AF65-F5344CB8AC3E}">
        <p14:creationId xmlns:p14="http://schemas.microsoft.com/office/powerpoint/2010/main" val="6575854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71008" r="-1"/>
          <a:stretch/>
        </p:blipFill>
        <p:spPr>
          <a:xfrm>
            <a:off x="7578090" y="1"/>
            <a:ext cx="4613911" cy="6858000"/>
          </a:xfrm>
          <a:prstGeom prst="rect">
            <a:avLst/>
          </a:prstGeom>
        </p:spPr>
      </p:pic>
      <p:sp>
        <p:nvSpPr>
          <p:cNvPr id="13" name="TextBox 12">
            <a:extLst>
              <a:ext uri="{FF2B5EF4-FFF2-40B4-BE49-F238E27FC236}">
                <a16:creationId xmlns:a16="http://schemas.microsoft.com/office/drawing/2014/main" xmlns="" id="{5DE56C38-BF11-4642-B8ED-768ABAE16379}"/>
              </a:ext>
            </a:extLst>
          </p:cNvPr>
          <p:cNvSpPr txBox="1"/>
          <p:nvPr/>
        </p:nvSpPr>
        <p:spPr>
          <a:xfrm>
            <a:off x="878070" y="966234"/>
            <a:ext cx="5528799" cy="830997"/>
          </a:xfrm>
          <a:prstGeom prst="rect">
            <a:avLst/>
          </a:prstGeom>
          <a:noFill/>
        </p:spPr>
        <p:txBody>
          <a:bodyPr wrap="square" rtlCol="0">
            <a:spAutoFit/>
          </a:bodyPr>
          <a:lstStyle/>
          <a:p>
            <a:r>
              <a:rPr lang="en-US" sz="4800" dirty="0" smtClean="0">
                <a:solidFill>
                  <a:srgbClr val="002060"/>
                </a:solidFill>
                <a:latin typeface="FSP DEMO - Geometos Neue Bold" pitchFamily="50" charset="0"/>
              </a:rPr>
              <a:t>Chapter one</a:t>
            </a:r>
            <a:endParaRPr lang="am-ET" sz="4800" dirty="0">
              <a:solidFill>
                <a:srgbClr val="002060"/>
              </a:solidFill>
            </a:endParaRPr>
          </a:p>
        </p:txBody>
      </p:sp>
      <p:sp>
        <p:nvSpPr>
          <p:cNvPr id="14" name="TextBox 13">
            <a:extLst>
              <a:ext uri="{FF2B5EF4-FFF2-40B4-BE49-F238E27FC236}">
                <a16:creationId xmlns:a16="http://schemas.microsoft.com/office/drawing/2014/main" xmlns="" id="{B6C7F434-0FB8-4A46-94D3-C30D0B686CBD}"/>
              </a:ext>
            </a:extLst>
          </p:cNvPr>
          <p:cNvSpPr txBox="1"/>
          <p:nvPr/>
        </p:nvSpPr>
        <p:spPr>
          <a:xfrm>
            <a:off x="1050555" y="2846172"/>
            <a:ext cx="5936388" cy="2169825"/>
          </a:xfrm>
          <a:prstGeom prst="rect">
            <a:avLst/>
          </a:prstGeom>
          <a:noFill/>
        </p:spPr>
        <p:txBody>
          <a:bodyPr wrap="square" rtlCol="0">
            <a:spAutoFit/>
          </a:bodyPr>
          <a:lstStyle/>
          <a:p>
            <a:pPr algn="just">
              <a:lnSpc>
                <a:spcPct val="150000"/>
              </a:lnSpc>
            </a:pPr>
            <a:r>
              <a:rPr lang="en-US" dirty="0">
                <a:latin typeface="Montserrat" pitchFamily="2" charset="0"/>
              </a:rPr>
              <a:t>Our project aims to develop a comprehensive appointment system for a hospital. The purpose of this system is to streamline and simplify the process of booking, managing, and reviewing medical appointments</a:t>
            </a:r>
            <a:r>
              <a:rPr lang="en-US" dirty="0" smtClean="0">
                <a:latin typeface="Montserrat" pitchFamily="2" charset="0"/>
              </a:rPr>
              <a:t>.</a:t>
            </a:r>
            <a:endParaRPr lang="am-ET" dirty="0"/>
          </a:p>
        </p:txBody>
      </p:sp>
      <p:sp>
        <p:nvSpPr>
          <p:cNvPr id="2" name="Rectangle 1">
            <a:extLst>
              <a:ext uri="{FF2B5EF4-FFF2-40B4-BE49-F238E27FC236}">
                <a16:creationId xmlns:a16="http://schemas.microsoft.com/office/drawing/2014/main" xmlns="" id="{D8F70E18-CCC4-4CCA-A5EC-AE31DC9D837B}"/>
              </a:ext>
            </a:extLst>
          </p:cNvPr>
          <p:cNvSpPr/>
          <p:nvPr/>
        </p:nvSpPr>
        <p:spPr>
          <a:xfrm>
            <a:off x="7567016" y="0"/>
            <a:ext cx="4624984" cy="6858000"/>
          </a:xfrm>
          <a:prstGeom prst="rect">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9" name="TextBox 18">
            <a:extLst>
              <a:ext uri="{FF2B5EF4-FFF2-40B4-BE49-F238E27FC236}">
                <a16:creationId xmlns:a16="http://schemas.microsoft.com/office/drawing/2014/main" xmlns="" id="{A2B45976-39F5-462F-A1B8-62123A8B6C9E}"/>
              </a:ext>
            </a:extLst>
          </p:cNvPr>
          <p:cNvSpPr txBox="1"/>
          <p:nvPr/>
        </p:nvSpPr>
        <p:spPr>
          <a:xfrm>
            <a:off x="1828799" y="1706632"/>
            <a:ext cx="4589143" cy="523220"/>
          </a:xfrm>
          <a:prstGeom prst="rect">
            <a:avLst/>
          </a:prstGeom>
          <a:noFill/>
        </p:spPr>
        <p:txBody>
          <a:bodyPr wrap="square" rtlCol="0">
            <a:spAutoFit/>
          </a:bodyPr>
          <a:lstStyle/>
          <a:p>
            <a:pPr lvl="0">
              <a:defRPr/>
            </a:pPr>
            <a:r>
              <a:rPr lang="en-US" sz="2800" dirty="0" smtClean="0">
                <a:solidFill>
                  <a:prstClr val="black"/>
                </a:solidFill>
                <a:latin typeface="Times New Roman" panose="02020603050405020304" pitchFamily="18" charset="0"/>
                <a:ea typeface="Lato Light" panose="020F0502020204030203" pitchFamily="34" charset="0"/>
                <a:cs typeface="Times New Roman" panose="02020603050405020304" pitchFamily="18" charset="0"/>
              </a:rPr>
              <a:t>Introduction to the project</a:t>
            </a:r>
            <a:endParaRPr kumimoji="0" lang="am-ET" sz="2800" b="0" i="0" u="none" strike="noStrike" kern="1200" cap="none" spc="0" normalizeH="0" baseline="0" noProof="0" dirty="0">
              <a:ln>
                <a:noFill/>
              </a:ln>
              <a:solidFill>
                <a:srgbClr val="002060"/>
              </a:solidFill>
              <a:effectLst/>
              <a:uLnTx/>
              <a:uFillTx/>
              <a:latin typeface="Nyala" panose="02000504070300020003" pitchFamily="2" charset="0"/>
            </a:endParaRPr>
          </a:p>
        </p:txBody>
      </p:sp>
      <p:grpSp>
        <p:nvGrpSpPr>
          <p:cNvPr id="5" name="Group 4"/>
          <p:cNvGrpSpPr/>
          <p:nvPr/>
        </p:nvGrpSpPr>
        <p:grpSpPr>
          <a:xfrm>
            <a:off x="36096" y="5694823"/>
            <a:ext cx="1090776" cy="1099848"/>
            <a:chOff x="332711" y="5638193"/>
            <a:chExt cx="1090776" cy="1099848"/>
          </a:xfrm>
        </p:grpSpPr>
        <p:pic>
          <p:nvPicPr>
            <p:cNvPr id="20" name="Picture 19">
              <a:extLst>
                <a:ext uri="{FF2B5EF4-FFF2-40B4-BE49-F238E27FC236}">
                  <a16:creationId xmlns:a16="http://schemas.microsoft.com/office/drawing/2014/main" xmlns="" id="{4A5F0EB0-8B52-4565-A493-5C2F9DFD151C}"/>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32711" y="5638193"/>
              <a:ext cx="1090776" cy="1090776"/>
            </a:xfrm>
            <a:prstGeom prst="rect">
              <a:avLst/>
            </a:prstGeom>
          </p:spPr>
        </p:pic>
        <p:sp>
          <p:nvSpPr>
            <p:cNvPr id="4" name="Oval 3"/>
            <p:cNvSpPr/>
            <p:nvPr/>
          </p:nvSpPr>
          <p:spPr>
            <a:xfrm>
              <a:off x="343728" y="5669356"/>
              <a:ext cx="1068685" cy="1068685"/>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1905000" y="1740081"/>
            <a:ext cx="5633441" cy="0"/>
          </a:xfrm>
          <a:prstGeom prst="line">
            <a:avLst/>
          </a:prstGeom>
          <a:ln w="76200" cap="rnd">
            <a:solidFill>
              <a:srgbClr val="92D05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14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xmlns="" id="{5C826375-50DF-4B5F-82B0-1DC85194E80A}"/>
              </a:ext>
            </a:extLst>
          </p:cNvPr>
          <p:cNvSpPr txBox="1"/>
          <p:nvPr/>
        </p:nvSpPr>
        <p:spPr>
          <a:xfrm>
            <a:off x="2367353" y="1048801"/>
            <a:ext cx="7846023" cy="584775"/>
          </a:xfrm>
          <a:prstGeom prst="rect">
            <a:avLst/>
          </a:prstGeom>
          <a:noFill/>
        </p:spPr>
        <p:txBody>
          <a:bodyPr wrap="square" rtlCol="0">
            <a:spAutoFit/>
          </a:bodyPr>
          <a:lstStyle/>
          <a:p>
            <a:pPr algn="ctr"/>
            <a:r>
              <a:rPr lang="en-US" sz="3200" dirty="0" smtClean="0">
                <a:solidFill>
                  <a:srgbClr val="002060"/>
                </a:solidFill>
                <a:latin typeface="FSP DEMO - Geometos Neue Bold" pitchFamily="50" charset="0"/>
              </a:rPr>
              <a:t>Statement of Problem </a:t>
            </a:r>
            <a:endParaRPr lang="en-US" sz="3200" dirty="0">
              <a:solidFill>
                <a:srgbClr val="002060"/>
              </a:solidFill>
              <a:latin typeface="FSP DEMO - Geometos Neue Bold" pitchFamily="50" charset="0"/>
            </a:endParaRPr>
          </a:p>
        </p:txBody>
      </p:sp>
      <p:grpSp>
        <p:nvGrpSpPr>
          <p:cNvPr id="7" name="Group 6"/>
          <p:cNvGrpSpPr/>
          <p:nvPr/>
        </p:nvGrpSpPr>
        <p:grpSpPr>
          <a:xfrm>
            <a:off x="369581" y="1962179"/>
            <a:ext cx="2280237" cy="2275043"/>
            <a:chOff x="379106" y="1962179"/>
            <a:chExt cx="2280237" cy="2275043"/>
          </a:xfrm>
        </p:grpSpPr>
        <p:grpSp>
          <p:nvGrpSpPr>
            <p:cNvPr id="30" name="Group 29">
              <a:extLst>
                <a:ext uri="{FF2B5EF4-FFF2-40B4-BE49-F238E27FC236}">
                  <a16:creationId xmlns:a16="http://schemas.microsoft.com/office/drawing/2014/main" xmlns="" id="{7DB36ABC-3972-4E28-A1AF-96C929671033}"/>
                </a:ext>
              </a:extLst>
            </p:cNvPr>
            <p:cNvGrpSpPr/>
            <p:nvPr/>
          </p:nvGrpSpPr>
          <p:grpSpPr>
            <a:xfrm>
              <a:off x="379106" y="1962179"/>
              <a:ext cx="2280237" cy="2275043"/>
              <a:chOff x="6220956" y="2262448"/>
              <a:chExt cx="2280237" cy="2275043"/>
            </a:xfrm>
          </p:grpSpPr>
          <p:pic>
            <p:nvPicPr>
              <p:cNvPr id="31" name="Picture 30">
                <a:extLst>
                  <a:ext uri="{FF2B5EF4-FFF2-40B4-BE49-F238E27FC236}">
                    <a16:creationId xmlns:a16="http://schemas.microsoft.com/office/drawing/2014/main" xmlns="" id="{DC8A7019-5680-44CB-A906-8689E6C630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80" t="8750" r="18148"/>
              <a:stretch/>
            </p:blipFill>
            <p:spPr>
              <a:xfrm>
                <a:off x="6220956" y="2262448"/>
                <a:ext cx="2280237" cy="2275043"/>
              </a:xfrm>
              <a:prstGeom prst="rect">
                <a:avLst/>
              </a:prstGeom>
            </p:spPr>
          </p:pic>
          <p:pic>
            <p:nvPicPr>
              <p:cNvPr id="32" name="Picture 31">
                <a:extLst>
                  <a:ext uri="{FF2B5EF4-FFF2-40B4-BE49-F238E27FC236}">
                    <a16:creationId xmlns:a16="http://schemas.microsoft.com/office/drawing/2014/main" xmlns="" id="{662A6F90-A174-4B97-8CFA-C1E65106CB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42" t="14603" r="21893" b="6667"/>
              <a:stretch/>
            </p:blipFill>
            <p:spPr>
              <a:xfrm>
                <a:off x="6512945" y="2556309"/>
                <a:ext cx="1696258" cy="1687320"/>
              </a:xfrm>
              <a:prstGeom prst="rect">
                <a:avLst/>
              </a:prstGeom>
            </p:spPr>
          </p:pic>
        </p:grpSp>
        <p:pic>
          <p:nvPicPr>
            <p:cNvPr id="4" name="Picture 3">
              <a:extLst>
                <a:ext uri="{FF2B5EF4-FFF2-40B4-BE49-F238E27FC236}">
                  <a16:creationId xmlns:a16="http://schemas.microsoft.com/office/drawing/2014/main" xmlns="" id="{F584F6D4-C1E5-4F8D-B5EE-76EA94757D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255" t="-12255" r="-9773" b="-9773"/>
            <a:stretch/>
          </p:blipFill>
          <p:spPr>
            <a:xfrm>
              <a:off x="671095" y="2341070"/>
              <a:ext cx="1616593" cy="1465822"/>
            </a:xfrm>
            <a:prstGeom prst="ellipse">
              <a:avLst/>
            </a:prstGeom>
            <a:ln>
              <a:noFill/>
            </a:ln>
            <a:effectLst>
              <a:softEdge rad="112500"/>
            </a:effectLst>
          </p:spPr>
        </p:pic>
      </p:grpSp>
      <p:grpSp>
        <p:nvGrpSpPr>
          <p:cNvPr id="5" name="Group 4"/>
          <p:cNvGrpSpPr/>
          <p:nvPr/>
        </p:nvGrpSpPr>
        <p:grpSpPr>
          <a:xfrm>
            <a:off x="3327989" y="2019682"/>
            <a:ext cx="2295058" cy="2275043"/>
            <a:chOff x="3746610" y="2019682"/>
            <a:chExt cx="2295058" cy="2275043"/>
          </a:xfrm>
        </p:grpSpPr>
        <p:grpSp>
          <p:nvGrpSpPr>
            <p:cNvPr id="19" name="Group 18">
              <a:extLst>
                <a:ext uri="{FF2B5EF4-FFF2-40B4-BE49-F238E27FC236}">
                  <a16:creationId xmlns:a16="http://schemas.microsoft.com/office/drawing/2014/main" xmlns="" id="{A1076EDE-14C6-4C5C-92E3-1E2D8BFA9CB3}"/>
                </a:ext>
              </a:extLst>
            </p:cNvPr>
            <p:cNvGrpSpPr/>
            <p:nvPr/>
          </p:nvGrpSpPr>
          <p:grpSpPr>
            <a:xfrm>
              <a:off x="3746610" y="2019682"/>
              <a:ext cx="2295058" cy="2275043"/>
              <a:chOff x="909637" y="2291478"/>
              <a:chExt cx="2295058" cy="2275043"/>
            </a:xfrm>
          </p:grpSpPr>
          <p:pic>
            <p:nvPicPr>
              <p:cNvPr id="12" name="Picture 11">
                <a:extLst>
                  <a:ext uri="{FF2B5EF4-FFF2-40B4-BE49-F238E27FC236}">
                    <a16:creationId xmlns:a16="http://schemas.microsoft.com/office/drawing/2014/main" xmlns="" id="{33F5A49B-9C29-440B-A459-CEA51EBE01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14" name="Oval 13">
                <a:extLst>
                  <a:ext uri="{FF2B5EF4-FFF2-40B4-BE49-F238E27FC236}">
                    <a16:creationId xmlns:a16="http://schemas.microsoft.com/office/drawing/2014/main" xmlns="" id="{032523EE-99A1-41D6-AD75-2B3AFCE00F33}"/>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pic>
          <p:nvPicPr>
            <p:cNvPr id="6" name="Picture 5">
              <a:extLst>
                <a:ext uri="{FF2B5EF4-FFF2-40B4-BE49-F238E27FC236}">
                  <a16:creationId xmlns:a16="http://schemas.microsoft.com/office/drawing/2014/main" xmlns="" id="{A2C8130F-BB7C-4087-BBFB-9BA704F79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8136" y="2594420"/>
              <a:ext cx="1188840" cy="1188840"/>
            </a:xfrm>
            <a:prstGeom prst="rect">
              <a:avLst/>
            </a:prstGeom>
          </p:spPr>
        </p:pic>
      </p:grpSp>
      <p:grpSp>
        <p:nvGrpSpPr>
          <p:cNvPr id="2" name="Group 1"/>
          <p:cNvGrpSpPr/>
          <p:nvPr/>
        </p:nvGrpSpPr>
        <p:grpSpPr>
          <a:xfrm>
            <a:off x="9388747" y="1962180"/>
            <a:ext cx="2295058" cy="2275043"/>
            <a:chOff x="9455422" y="1962180"/>
            <a:chExt cx="2295058" cy="2275043"/>
          </a:xfrm>
        </p:grpSpPr>
        <p:grpSp>
          <p:nvGrpSpPr>
            <p:cNvPr id="36" name="Group 35">
              <a:extLst>
                <a:ext uri="{FF2B5EF4-FFF2-40B4-BE49-F238E27FC236}">
                  <a16:creationId xmlns:a16="http://schemas.microsoft.com/office/drawing/2014/main" xmlns="" id="{89F71270-27FF-4781-A806-BA81342A5071}"/>
                </a:ext>
              </a:extLst>
            </p:cNvPr>
            <p:cNvGrpSpPr/>
            <p:nvPr/>
          </p:nvGrpSpPr>
          <p:grpSpPr>
            <a:xfrm>
              <a:off x="9455422" y="1962180"/>
              <a:ext cx="2295058" cy="2275043"/>
              <a:chOff x="909637" y="2291478"/>
              <a:chExt cx="2295058" cy="2275043"/>
            </a:xfrm>
          </p:grpSpPr>
          <p:pic>
            <p:nvPicPr>
              <p:cNvPr id="37" name="Picture 36">
                <a:extLst>
                  <a:ext uri="{FF2B5EF4-FFF2-40B4-BE49-F238E27FC236}">
                    <a16:creationId xmlns:a16="http://schemas.microsoft.com/office/drawing/2014/main" xmlns="" id="{AB8184B0-D9D8-4618-BD26-1E3A6C0F838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38" name="Oval 37">
                <a:extLst>
                  <a:ext uri="{FF2B5EF4-FFF2-40B4-BE49-F238E27FC236}">
                    <a16:creationId xmlns:a16="http://schemas.microsoft.com/office/drawing/2014/main" xmlns="" id="{C6938C59-8913-4425-A5C2-BB329AEB8689}"/>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pic>
          <p:nvPicPr>
            <p:cNvPr id="10" name="Picture 9">
              <a:extLst>
                <a:ext uri="{FF2B5EF4-FFF2-40B4-BE49-F238E27FC236}">
                  <a16:creationId xmlns:a16="http://schemas.microsoft.com/office/drawing/2014/main" xmlns="" id="{DC4CEDE9-3AC9-4ED6-AD35-135E559E7CFF}"/>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37449" y1="28807" x2="50206" y2="23045"/>
                          <a14:backgroundMark x1="34979" y1="77366" x2="46914" y2="83128"/>
                          <a14:backgroundMark x1="64609" y1="74897" x2="58025" y2="80658"/>
                          <a14:backgroundMark x1="66255" y1="80658" x2="38683" y2="77366"/>
                        </a14:backgroundRemoval>
                      </a14:imgEffect>
                    </a14:imgLayer>
                  </a14:imgProps>
                </a:ext>
                <a:ext uri="{28A0092B-C50C-407E-A947-70E740481C1C}">
                  <a14:useLocalDpi xmlns:a14="http://schemas.microsoft.com/office/drawing/2010/main" val="0"/>
                </a:ext>
              </a:extLst>
            </a:blip>
            <a:stretch>
              <a:fillRect/>
            </a:stretch>
          </p:blipFill>
          <p:spPr>
            <a:xfrm>
              <a:off x="9721038" y="2187114"/>
              <a:ext cx="1786224" cy="1786224"/>
            </a:xfrm>
            <a:prstGeom prst="rect">
              <a:avLst/>
            </a:prstGeom>
          </p:spPr>
        </p:pic>
      </p:grpSp>
      <p:grpSp>
        <p:nvGrpSpPr>
          <p:cNvPr id="15" name="Group 14">
            <a:extLst>
              <a:ext uri="{FF2B5EF4-FFF2-40B4-BE49-F238E27FC236}">
                <a16:creationId xmlns:a16="http://schemas.microsoft.com/office/drawing/2014/main" xmlns="" id="{DD59833D-4D75-45FB-8D4A-776528A6C263}"/>
              </a:ext>
            </a:extLst>
          </p:cNvPr>
          <p:cNvGrpSpPr/>
          <p:nvPr/>
        </p:nvGrpSpPr>
        <p:grpSpPr>
          <a:xfrm>
            <a:off x="45905" y="4354456"/>
            <a:ext cx="12146094" cy="1914669"/>
            <a:chOff x="160205" y="4861238"/>
            <a:chExt cx="12146094" cy="1914669"/>
          </a:xfrm>
        </p:grpSpPr>
        <p:sp>
          <p:nvSpPr>
            <p:cNvPr id="11" name="TextBox 10">
              <a:extLst>
                <a:ext uri="{FF2B5EF4-FFF2-40B4-BE49-F238E27FC236}">
                  <a16:creationId xmlns:a16="http://schemas.microsoft.com/office/drawing/2014/main" xmlns="" id="{D6AB3DDF-9D57-494B-9E3B-152FC7860E55}"/>
                </a:ext>
              </a:extLst>
            </p:cNvPr>
            <p:cNvSpPr txBox="1"/>
            <p:nvPr/>
          </p:nvSpPr>
          <p:spPr>
            <a:xfrm>
              <a:off x="173960" y="5575578"/>
              <a:ext cx="3003421" cy="1200329"/>
            </a:xfrm>
            <a:prstGeom prst="rect">
              <a:avLst/>
            </a:prstGeom>
            <a:noFill/>
          </p:spPr>
          <p:txBody>
            <a:bodyPr wrap="square" rtlCol="0">
              <a:spAutoFit/>
            </a:bodyPr>
            <a:lstStyle/>
            <a:p>
              <a:r>
                <a:rPr lang="en-US" dirty="0" smtClean="0">
                  <a:solidFill>
                    <a:srgbClr val="002060"/>
                  </a:solidFill>
                  <a:latin typeface="Maiandra GD" panose="020E0502030308020204" pitchFamily="34" charset="0"/>
                  <a:ea typeface="Malgun Gothic" panose="020B0503020000020004" pitchFamily="34" charset="-127"/>
                </a:rPr>
                <a:t>Results in overloaded tasks</a:t>
              </a:r>
            </a:p>
            <a:p>
              <a:r>
                <a:rPr lang="en-US" dirty="0">
                  <a:solidFill>
                    <a:srgbClr val="002060"/>
                  </a:solidFill>
                  <a:latin typeface="Maiandra GD" panose="020E0502030308020204" pitchFamily="34" charset="0"/>
                  <a:ea typeface="Malgun Gothic" panose="020B0503020000020004" pitchFamily="34" charset="-127"/>
                </a:rPr>
                <a:t>Lost or Misplaced </a:t>
              </a:r>
              <a:r>
                <a:rPr lang="en-US" dirty="0" smtClean="0">
                  <a:solidFill>
                    <a:srgbClr val="002060"/>
                  </a:solidFill>
                  <a:latin typeface="Maiandra GD" panose="020E0502030308020204" pitchFamily="34" charset="0"/>
                  <a:ea typeface="Malgun Gothic" panose="020B0503020000020004" pitchFamily="34" charset="-127"/>
                </a:rPr>
                <a:t>Files</a:t>
              </a:r>
            </a:p>
            <a:p>
              <a:r>
                <a:rPr lang="en-US" dirty="0">
                  <a:solidFill>
                    <a:srgbClr val="002060"/>
                  </a:solidFill>
                  <a:latin typeface="Maiandra GD" panose="020E0502030308020204" pitchFamily="34" charset="0"/>
                  <a:ea typeface="Malgun Gothic" panose="020B0503020000020004" pitchFamily="34" charset="-127"/>
                </a:rPr>
                <a:t>Limited </a:t>
              </a:r>
              <a:r>
                <a:rPr lang="en-US" dirty="0" smtClean="0">
                  <a:solidFill>
                    <a:srgbClr val="002060"/>
                  </a:solidFill>
                  <a:latin typeface="Maiandra GD" panose="020E0502030308020204" pitchFamily="34" charset="0"/>
                  <a:ea typeface="Malgun Gothic" panose="020B0503020000020004" pitchFamily="34" charset="-127"/>
                </a:rPr>
                <a:t>Flexibility</a:t>
              </a:r>
            </a:p>
            <a:p>
              <a:r>
                <a:rPr lang="en-US" dirty="0">
                  <a:solidFill>
                    <a:srgbClr val="002060"/>
                  </a:solidFill>
                </a:rPr>
                <a:t>Reduced Efficiency</a:t>
              </a:r>
              <a:endParaRPr lang="en-US" dirty="0">
                <a:solidFill>
                  <a:srgbClr val="002060"/>
                </a:solidFill>
                <a:latin typeface="Maiandra GD" panose="020E0502030308020204" pitchFamily="34" charset="0"/>
                <a:ea typeface="Malgun Gothic" panose="020B0503020000020004" pitchFamily="34" charset="-127"/>
              </a:endParaRPr>
            </a:p>
          </p:txBody>
        </p:sp>
        <p:sp>
          <p:nvSpPr>
            <p:cNvPr id="41" name="TextBox 40">
              <a:extLst>
                <a:ext uri="{FF2B5EF4-FFF2-40B4-BE49-F238E27FC236}">
                  <a16:creationId xmlns:a16="http://schemas.microsoft.com/office/drawing/2014/main" xmlns="" id="{B7A2E4FC-A845-494B-BB64-B7D4ACB5F16B}"/>
                </a:ext>
              </a:extLst>
            </p:cNvPr>
            <p:cNvSpPr txBox="1"/>
            <p:nvPr/>
          </p:nvSpPr>
          <p:spPr>
            <a:xfrm>
              <a:off x="3019426" y="5578758"/>
              <a:ext cx="3095216" cy="1138773"/>
            </a:xfrm>
            <a:prstGeom prst="rect">
              <a:avLst/>
            </a:prstGeom>
            <a:noFill/>
          </p:spPr>
          <p:txBody>
            <a:bodyPr wrap="square" rtlCol="0">
              <a:spAutoFit/>
            </a:bodyPr>
            <a:lstStyle/>
            <a:p>
              <a:r>
                <a:rPr lang="en-US" sz="1700" dirty="0" smtClean="0">
                  <a:solidFill>
                    <a:schemeClr val="bg1">
                      <a:lumMod val="65000"/>
                    </a:schemeClr>
                  </a:solidFill>
                  <a:latin typeface="Maiandra GD" panose="020E0502030308020204" pitchFamily="34" charset="0"/>
                </a:rPr>
                <a:t>Due to long wait times</a:t>
              </a:r>
            </a:p>
            <a:p>
              <a:r>
                <a:rPr lang="en-US" sz="1700" dirty="0">
                  <a:solidFill>
                    <a:schemeClr val="bg1">
                      <a:lumMod val="65000"/>
                    </a:schemeClr>
                  </a:solidFill>
                  <a:latin typeface="Maiandra GD" panose="020E0502030308020204" pitchFamily="34" charset="0"/>
                </a:rPr>
                <a:t>Lack of </a:t>
              </a:r>
              <a:r>
                <a:rPr lang="en-US" sz="1700" dirty="0" smtClean="0">
                  <a:solidFill>
                    <a:schemeClr val="bg1">
                      <a:lumMod val="65000"/>
                    </a:schemeClr>
                  </a:solidFill>
                  <a:latin typeface="Maiandra GD" panose="020E0502030308020204" pitchFamily="34" charset="0"/>
                </a:rPr>
                <a:t>Reminders</a:t>
              </a:r>
            </a:p>
            <a:p>
              <a:r>
                <a:rPr lang="en-US" sz="1700" dirty="0" smtClean="0">
                  <a:solidFill>
                    <a:schemeClr val="bg1">
                      <a:lumMod val="65000"/>
                    </a:schemeClr>
                  </a:solidFill>
                  <a:latin typeface="Maiandra GD" panose="020E0502030308020204" pitchFamily="34" charset="0"/>
                </a:rPr>
                <a:t>Feedback mechanism</a:t>
              </a:r>
            </a:p>
            <a:p>
              <a:r>
                <a:rPr lang="en-US" sz="1700" dirty="0" smtClean="0">
                  <a:solidFill>
                    <a:schemeClr val="bg1">
                      <a:lumMod val="65000"/>
                    </a:schemeClr>
                  </a:solidFill>
                  <a:latin typeface="Maiandra GD" panose="020E0502030308020204" pitchFamily="34" charset="0"/>
                </a:rPr>
                <a:t>Patients with busy schedule</a:t>
              </a:r>
              <a:endParaRPr lang="en-US" sz="1700" dirty="0">
                <a:solidFill>
                  <a:schemeClr val="bg1">
                    <a:lumMod val="65000"/>
                  </a:schemeClr>
                </a:solidFill>
                <a:latin typeface="Maiandra GD" panose="020E0502030308020204" pitchFamily="34" charset="0"/>
              </a:endParaRPr>
            </a:p>
          </p:txBody>
        </p:sp>
        <p:sp>
          <p:nvSpPr>
            <p:cNvPr id="45" name="TextBox 44">
              <a:extLst>
                <a:ext uri="{FF2B5EF4-FFF2-40B4-BE49-F238E27FC236}">
                  <a16:creationId xmlns:a16="http://schemas.microsoft.com/office/drawing/2014/main" xmlns="" id="{AB414386-666A-47F3-B60E-41DDF1FD7E9A}"/>
                </a:ext>
              </a:extLst>
            </p:cNvPr>
            <p:cNvSpPr txBox="1"/>
            <p:nvPr/>
          </p:nvSpPr>
          <p:spPr>
            <a:xfrm>
              <a:off x="6009483" y="5584357"/>
              <a:ext cx="3255440" cy="61555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More patients, more paperwork</a:t>
              </a:r>
            </a:p>
            <a:p>
              <a:r>
                <a:rPr lang="en-US" sz="1700" dirty="0">
                  <a:solidFill>
                    <a:schemeClr val="bg1">
                      <a:lumMod val="65000"/>
                    </a:schemeClr>
                  </a:solidFill>
                  <a:latin typeface="Maiandra GD" panose="020E0502030308020204" pitchFamily="34" charset="0"/>
                </a:rPr>
                <a:t>Chance of double bookings</a:t>
              </a:r>
            </a:p>
          </p:txBody>
        </p:sp>
        <p:sp>
          <p:nvSpPr>
            <p:cNvPr id="46" name="TextBox 45">
              <a:extLst>
                <a:ext uri="{FF2B5EF4-FFF2-40B4-BE49-F238E27FC236}">
                  <a16:creationId xmlns:a16="http://schemas.microsoft.com/office/drawing/2014/main" xmlns="" id="{AFF6349F-E142-437B-9956-2AE76AF31AFA}"/>
                </a:ext>
              </a:extLst>
            </p:cNvPr>
            <p:cNvSpPr txBox="1"/>
            <p:nvPr/>
          </p:nvSpPr>
          <p:spPr>
            <a:xfrm>
              <a:off x="9315450" y="5602334"/>
              <a:ext cx="2990849" cy="87716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Reduced </a:t>
              </a:r>
              <a:r>
                <a:rPr lang="en-US" sz="1700" dirty="0" smtClean="0">
                  <a:solidFill>
                    <a:schemeClr val="bg1">
                      <a:lumMod val="65000"/>
                    </a:schemeClr>
                  </a:solidFill>
                  <a:latin typeface="Maiandra GD" panose="020E0502030308020204" pitchFamily="34" charset="0"/>
                </a:rPr>
                <a:t>patient </a:t>
              </a:r>
              <a:r>
                <a:rPr lang="en-US" sz="1700" dirty="0">
                  <a:solidFill>
                    <a:schemeClr val="bg1">
                      <a:lumMod val="65000"/>
                    </a:schemeClr>
                  </a:solidFill>
                  <a:latin typeface="Maiandra GD" panose="020E0502030308020204" pitchFamily="34" charset="0"/>
                </a:rPr>
                <a:t>c</a:t>
              </a:r>
              <a:r>
                <a:rPr lang="en-US" sz="1700" dirty="0" smtClean="0">
                  <a:solidFill>
                    <a:schemeClr val="bg1">
                      <a:lumMod val="65000"/>
                    </a:schemeClr>
                  </a:solidFill>
                  <a:latin typeface="Maiandra GD" panose="020E0502030308020204" pitchFamily="34" charset="0"/>
                </a:rPr>
                <a:t>onfidence</a:t>
              </a:r>
            </a:p>
            <a:p>
              <a:r>
                <a:rPr lang="en-US" sz="1700" dirty="0">
                  <a:solidFill>
                    <a:schemeClr val="bg1">
                      <a:lumMod val="65000"/>
                    </a:schemeClr>
                  </a:solidFill>
                  <a:latin typeface="Maiandra GD" panose="020E0502030308020204" pitchFamily="34" charset="0"/>
                </a:rPr>
                <a:t>Potential for m</a:t>
              </a:r>
              <a:r>
                <a:rPr lang="en-US" sz="1700" dirty="0" smtClean="0">
                  <a:solidFill>
                    <a:schemeClr val="bg1">
                      <a:lumMod val="65000"/>
                    </a:schemeClr>
                  </a:solidFill>
                  <a:latin typeface="Maiandra GD" panose="020E0502030308020204" pitchFamily="34" charset="0"/>
                </a:rPr>
                <a:t>issed opportunities</a:t>
              </a:r>
              <a:endParaRPr lang="en-US" sz="1700" dirty="0">
                <a:solidFill>
                  <a:schemeClr val="bg1">
                    <a:lumMod val="65000"/>
                  </a:schemeClr>
                </a:solidFill>
                <a:latin typeface="Maiandra GD" panose="020E0502030308020204" pitchFamily="34" charset="0"/>
              </a:endParaRPr>
            </a:p>
          </p:txBody>
        </p:sp>
        <p:sp>
          <p:nvSpPr>
            <p:cNvPr id="13" name="TextBox 12">
              <a:extLst>
                <a:ext uri="{FF2B5EF4-FFF2-40B4-BE49-F238E27FC236}">
                  <a16:creationId xmlns:a16="http://schemas.microsoft.com/office/drawing/2014/main" xmlns="" id="{6CB0F936-6BB7-4581-96A1-76214950B037}"/>
                </a:ext>
              </a:extLst>
            </p:cNvPr>
            <p:cNvSpPr txBox="1"/>
            <p:nvPr/>
          </p:nvSpPr>
          <p:spPr>
            <a:xfrm>
              <a:off x="160205" y="4861238"/>
              <a:ext cx="2853368" cy="707886"/>
            </a:xfrm>
            <a:prstGeom prst="rect">
              <a:avLst/>
            </a:prstGeom>
            <a:noFill/>
          </p:spPr>
          <p:txBody>
            <a:bodyPr wrap="square" rtlCol="0">
              <a:spAutoFit/>
            </a:bodyPr>
            <a:lstStyle/>
            <a:p>
              <a:pPr algn="ctr"/>
              <a:r>
                <a:rPr lang="en-US" sz="2000" b="1" dirty="0">
                  <a:solidFill>
                    <a:srgbClr val="002060"/>
                  </a:solidFill>
                  <a:latin typeface="Montserrat SemiBold" pitchFamily="2" charset="0"/>
                </a:rPr>
                <a:t>Manual Appointment Handling</a:t>
              </a:r>
            </a:p>
          </p:txBody>
        </p:sp>
        <p:sp>
          <p:nvSpPr>
            <p:cNvPr id="47" name="TextBox 46">
              <a:extLst>
                <a:ext uri="{FF2B5EF4-FFF2-40B4-BE49-F238E27FC236}">
                  <a16:creationId xmlns:a16="http://schemas.microsoft.com/office/drawing/2014/main" xmlns="" id="{0A98A792-133F-4DC1-B6BD-9966B6D0C042}"/>
                </a:ext>
              </a:extLst>
            </p:cNvPr>
            <p:cNvSpPr txBox="1"/>
            <p:nvPr/>
          </p:nvSpPr>
          <p:spPr>
            <a:xfrm>
              <a:off x="3091656" y="4873938"/>
              <a:ext cx="2900294" cy="400110"/>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Patient </a:t>
              </a:r>
              <a:r>
                <a:rPr lang="en-US" sz="2000" b="1" dirty="0" smtClean="0">
                  <a:solidFill>
                    <a:schemeClr val="bg1">
                      <a:lumMod val="65000"/>
                    </a:schemeClr>
                  </a:solidFill>
                  <a:latin typeface="Montserrat SemiBold" pitchFamily="2" charset="0"/>
                </a:rPr>
                <a:t>Dissatisfaction</a:t>
              </a:r>
              <a:endParaRPr lang="en-US" sz="2000" b="1" dirty="0">
                <a:solidFill>
                  <a:schemeClr val="bg1">
                    <a:lumMod val="65000"/>
                  </a:schemeClr>
                </a:solidFill>
                <a:latin typeface="Montserrat SemiBold" pitchFamily="2" charset="0"/>
              </a:endParaRPr>
            </a:p>
          </p:txBody>
        </p:sp>
        <p:sp>
          <p:nvSpPr>
            <p:cNvPr id="48" name="TextBox 47">
              <a:extLst>
                <a:ext uri="{FF2B5EF4-FFF2-40B4-BE49-F238E27FC236}">
                  <a16:creationId xmlns:a16="http://schemas.microsoft.com/office/drawing/2014/main" xmlns="" id="{2CE57DB9-892A-4C95-A131-9FBD9E9A4DCD}"/>
                </a:ext>
              </a:extLst>
            </p:cNvPr>
            <p:cNvSpPr txBox="1"/>
            <p:nvPr/>
          </p:nvSpPr>
          <p:spPr>
            <a:xfrm>
              <a:off x="6090265" y="4861238"/>
              <a:ext cx="2984501" cy="400110"/>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Scalability Issues</a:t>
              </a:r>
            </a:p>
          </p:txBody>
        </p:sp>
        <p:sp>
          <p:nvSpPr>
            <p:cNvPr id="49" name="TextBox 48">
              <a:extLst>
                <a:ext uri="{FF2B5EF4-FFF2-40B4-BE49-F238E27FC236}">
                  <a16:creationId xmlns:a16="http://schemas.microsoft.com/office/drawing/2014/main" xmlns="" id="{285F2607-D57B-466A-AAA0-92AA4771AA0C}"/>
                </a:ext>
              </a:extLst>
            </p:cNvPr>
            <p:cNvSpPr txBox="1"/>
            <p:nvPr/>
          </p:nvSpPr>
          <p:spPr>
            <a:xfrm>
              <a:off x="9198591" y="4882197"/>
              <a:ext cx="3107708" cy="707886"/>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Limited Doctor Information </a:t>
              </a:r>
            </a:p>
          </p:txBody>
        </p:sp>
      </p:grpSp>
      <p:grpSp>
        <p:nvGrpSpPr>
          <p:cNvPr id="18" name="Group 17"/>
          <p:cNvGrpSpPr/>
          <p:nvPr/>
        </p:nvGrpSpPr>
        <p:grpSpPr>
          <a:xfrm>
            <a:off x="6310743" y="1990931"/>
            <a:ext cx="2295058" cy="2275043"/>
            <a:chOff x="6310743" y="1990931"/>
            <a:chExt cx="2295058" cy="2275043"/>
          </a:xfrm>
        </p:grpSpPr>
        <p:grpSp>
          <p:nvGrpSpPr>
            <p:cNvPr id="33" name="Group 32">
              <a:extLst>
                <a:ext uri="{FF2B5EF4-FFF2-40B4-BE49-F238E27FC236}">
                  <a16:creationId xmlns:a16="http://schemas.microsoft.com/office/drawing/2014/main" xmlns="" id="{80CED925-BE65-4B18-BAC8-A8FEAD751D4D}"/>
                </a:ext>
              </a:extLst>
            </p:cNvPr>
            <p:cNvGrpSpPr/>
            <p:nvPr/>
          </p:nvGrpSpPr>
          <p:grpSpPr>
            <a:xfrm>
              <a:off x="6310743" y="1990931"/>
              <a:ext cx="2295058" cy="2275043"/>
              <a:chOff x="909637" y="2291478"/>
              <a:chExt cx="2295058" cy="2275043"/>
            </a:xfrm>
          </p:grpSpPr>
          <p:pic>
            <p:nvPicPr>
              <p:cNvPr id="34" name="Picture 33">
                <a:extLst>
                  <a:ext uri="{FF2B5EF4-FFF2-40B4-BE49-F238E27FC236}">
                    <a16:creationId xmlns:a16="http://schemas.microsoft.com/office/drawing/2014/main" xmlns="" id="{D4CB2696-5F17-4938-909A-80BA1F886C8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35" name="Oval 34">
                <a:extLst>
                  <a:ext uri="{FF2B5EF4-FFF2-40B4-BE49-F238E27FC236}">
                    <a16:creationId xmlns:a16="http://schemas.microsoft.com/office/drawing/2014/main" xmlns="" id="{9EE1717F-CC7A-4DB5-B08F-1F5BBB128E2B}"/>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pic>
          <p:nvPicPr>
            <p:cNvPr id="59" name="Picture 58">
              <a:extLst>
                <a:ext uri="{FF2B5EF4-FFF2-40B4-BE49-F238E27FC236}">
                  <a16:creationId xmlns:a16="http://schemas.microsoft.com/office/drawing/2014/main" xmlns="" id="{6F96A41E-08CE-43F8-BD11-7A09BD98A2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3192" y="2461604"/>
              <a:ext cx="1287430" cy="1237139"/>
            </a:xfrm>
            <a:prstGeom prst="rect">
              <a:avLst/>
            </a:prstGeom>
          </p:spPr>
        </p:pic>
      </p:grpSp>
    </p:spTree>
    <p:extLst>
      <p:ext uri="{BB962C8B-B14F-4D97-AF65-F5344CB8AC3E}">
        <p14:creationId xmlns:p14="http://schemas.microsoft.com/office/powerpoint/2010/main" val="28674773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52782" y="1985093"/>
            <a:ext cx="2295058" cy="2275043"/>
            <a:chOff x="1144830" y="2424823"/>
            <a:chExt cx="2295058" cy="2275043"/>
          </a:xfrm>
        </p:grpSpPr>
        <p:grpSp>
          <p:nvGrpSpPr>
            <p:cNvPr id="50" name="Group 49">
              <a:extLst>
                <a:ext uri="{FF2B5EF4-FFF2-40B4-BE49-F238E27FC236}">
                  <a16:creationId xmlns:a16="http://schemas.microsoft.com/office/drawing/2014/main" xmlns="" id="{A1076EDE-14C6-4C5C-92E3-1E2D8BFA9CB3}"/>
                </a:ext>
              </a:extLst>
            </p:cNvPr>
            <p:cNvGrpSpPr/>
            <p:nvPr/>
          </p:nvGrpSpPr>
          <p:grpSpPr>
            <a:xfrm>
              <a:off x="1144830" y="2424823"/>
              <a:ext cx="2295058" cy="2275043"/>
              <a:chOff x="909637" y="2291478"/>
              <a:chExt cx="2295058" cy="2275043"/>
            </a:xfrm>
          </p:grpSpPr>
          <p:pic>
            <p:nvPicPr>
              <p:cNvPr id="51" name="Picture 50">
                <a:extLst>
                  <a:ext uri="{FF2B5EF4-FFF2-40B4-BE49-F238E27FC236}">
                    <a16:creationId xmlns:a16="http://schemas.microsoft.com/office/drawing/2014/main" xmlns="" id="{33F5A49B-9C29-440B-A459-CEA51EBE0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52" name="Oval 51">
                <a:extLst>
                  <a:ext uri="{FF2B5EF4-FFF2-40B4-BE49-F238E27FC236}">
                    <a16:creationId xmlns:a16="http://schemas.microsoft.com/office/drawing/2014/main" xmlns="" id="{032523EE-99A1-41D6-AD75-2B3AFCE00F33}"/>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800" b="0" i="0" u="none" strike="noStrike" kern="1200" cap="none" spc="0" normalizeH="0" baseline="0" noProof="0">
                  <a:ln>
                    <a:noFill/>
                  </a:ln>
                  <a:solidFill>
                    <a:prstClr val="white"/>
                  </a:solidFill>
                  <a:effectLst/>
                  <a:uLnTx/>
                  <a:uFillTx/>
                  <a:latin typeface="Segoe UI Light"/>
                  <a:ea typeface="+mn-ea"/>
                  <a:cs typeface="+mn-cs"/>
                </a:endParaRPr>
              </a:p>
            </p:txBody>
          </p:sp>
        </p:grpSp>
        <p:pic>
          <p:nvPicPr>
            <p:cNvPr id="53" name="Picture 52">
              <a:extLst>
                <a:ext uri="{FF2B5EF4-FFF2-40B4-BE49-F238E27FC236}">
                  <a16:creationId xmlns:a16="http://schemas.microsoft.com/office/drawing/2014/main" xmlns="" id="{F584F6D4-C1E5-4F8D-B5EE-76EA94757D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55" t="-12255" r="-9773" b="-9773"/>
            <a:stretch/>
          </p:blipFill>
          <p:spPr>
            <a:xfrm>
              <a:off x="1469866" y="2901334"/>
              <a:ext cx="1616593" cy="1465822"/>
            </a:xfrm>
            <a:prstGeom prst="ellipse">
              <a:avLst/>
            </a:prstGeom>
            <a:ln>
              <a:noFill/>
            </a:ln>
            <a:effectLst>
              <a:softEdge rad="112500"/>
            </a:effectLst>
          </p:spPr>
        </p:pic>
      </p:grpSp>
      <p:sp>
        <p:nvSpPr>
          <p:cNvPr id="39" name="TextBox 38">
            <a:extLst>
              <a:ext uri="{FF2B5EF4-FFF2-40B4-BE49-F238E27FC236}">
                <a16:creationId xmlns:a16="http://schemas.microsoft.com/office/drawing/2014/main" xmlns="" id="{5C826375-50DF-4B5F-82B0-1DC85194E80A}"/>
              </a:ext>
            </a:extLst>
          </p:cNvPr>
          <p:cNvSpPr txBox="1"/>
          <p:nvPr/>
        </p:nvSpPr>
        <p:spPr>
          <a:xfrm>
            <a:off x="2367353" y="1048801"/>
            <a:ext cx="7846023" cy="584775"/>
          </a:xfrm>
          <a:prstGeom prst="rect">
            <a:avLst/>
          </a:prstGeom>
          <a:noFill/>
        </p:spPr>
        <p:txBody>
          <a:bodyPr wrap="square" rtlCol="0">
            <a:spAutoFit/>
          </a:bodyPr>
          <a:lstStyle/>
          <a:p>
            <a:pPr algn="ctr"/>
            <a:r>
              <a:rPr lang="en-US" sz="3200" dirty="0" smtClean="0">
                <a:solidFill>
                  <a:srgbClr val="002060"/>
                </a:solidFill>
                <a:latin typeface="FSP DEMO - Geometos Neue Bold" pitchFamily="50" charset="0"/>
              </a:rPr>
              <a:t>Statement of Problem </a:t>
            </a:r>
            <a:endParaRPr lang="en-US" sz="3200" dirty="0">
              <a:solidFill>
                <a:srgbClr val="002060"/>
              </a:solidFill>
              <a:latin typeface="FSP DEMO - Geometos Neue Bold" pitchFamily="50" charset="0"/>
            </a:endParaRPr>
          </a:p>
        </p:txBody>
      </p:sp>
      <p:grpSp>
        <p:nvGrpSpPr>
          <p:cNvPr id="15" name="Group 14">
            <a:extLst>
              <a:ext uri="{FF2B5EF4-FFF2-40B4-BE49-F238E27FC236}">
                <a16:creationId xmlns:a16="http://schemas.microsoft.com/office/drawing/2014/main" xmlns="" id="{DD59833D-4D75-45FB-8D4A-776528A6C263}"/>
              </a:ext>
            </a:extLst>
          </p:cNvPr>
          <p:cNvGrpSpPr/>
          <p:nvPr/>
        </p:nvGrpSpPr>
        <p:grpSpPr>
          <a:xfrm>
            <a:off x="45905" y="4354456"/>
            <a:ext cx="12146094" cy="1917849"/>
            <a:chOff x="160205" y="4861238"/>
            <a:chExt cx="12146094" cy="1917849"/>
          </a:xfrm>
        </p:grpSpPr>
        <p:sp>
          <p:nvSpPr>
            <p:cNvPr id="11" name="TextBox 10">
              <a:extLst>
                <a:ext uri="{FF2B5EF4-FFF2-40B4-BE49-F238E27FC236}">
                  <a16:creationId xmlns:a16="http://schemas.microsoft.com/office/drawing/2014/main" xmlns="" id="{D6AB3DDF-9D57-494B-9E3B-152FC7860E55}"/>
                </a:ext>
              </a:extLst>
            </p:cNvPr>
            <p:cNvSpPr txBox="1"/>
            <p:nvPr/>
          </p:nvSpPr>
          <p:spPr>
            <a:xfrm>
              <a:off x="173960" y="5575578"/>
              <a:ext cx="3003421" cy="113877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Results in overloaded tasks</a:t>
              </a:r>
            </a:p>
            <a:p>
              <a:r>
                <a:rPr lang="en-US" sz="1700" dirty="0">
                  <a:solidFill>
                    <a:schemeClr val="bg1">
                      <a:lumMod val="65000"/>
                    </a:schemeClr>
                  </a:solidFill>
                  <a:latin typeface="Maiandra GD" panose="020E0502030308020204" pitchFamily="34" charset="0"/>
                </a:rPr>
                <a:t>Lost or Misplaced Files</a:t>
              </a:r>
            </a:p>
            <a:p>
              <a:r>
                <a:rPr lang="en-US" sz="1700" dirty="0">
                  <a:solidFill>
                    <a:schemeClr val="bg1">
                      <a:lumMod val="65000"/>
                    </a:schemeClr>
                  </a:solidFill>
                  <a:latin typeface="Maiandra GD" panose="020E0502030308020204" pitchFamily="34" charset="0"/>
                </a:rPr>
                <a:t>Limited Flexibility</a:t>
              </a:r>
            </a:p>
            <a:p>
              <a:r>
                <a:rPr lang="en-US" sz="1700" dirty="0">
                  <a:solidFill>
                    <a:schemeClr val="bg1">
                      <a:lumMod val="65000"/>
                    </a:schemeClr>
                  </a:solidFill>
                  <a:latin typeface="Maiandra GD" panose="020E0502030308020204" pitchFamily="34" charset="0"/>
                </a:rPr>
                <a:t>Reduced Efficiency</a:t>
              </a:r>
            </a:p>
          </p:txBody>
        </p:sp>
        <p:sp>
          <p:nvSpPr>
            <p:cNvPr id="41" name="TextBox 40">
              <a:extLst>
                <a:ext uri="{FF2B5EF4-FFF2-40B4-BE49-F238E27FC236}">
                  <a16:creationId xmlns:a16="http://schemas.microsoft.com/office/drawing/2014/main" xmlns="" id="{B7A2E4FC-A845-494B-BB64-B7D4ACB5F16B}"/>
                </a:ext>
              </a:extLst>
            </p:cNvPr>
            <p:cNvSpPr txBox="1"/>
            <p:nvPr/>
          </p:nvSpPr>
          <p:spPr>
            <a:xfrm>
              <a:off x="3019426" y="5578758"/>
              <a:ext cx="3095216" cy="1200329"/>
            </a:xfrm>
            <a:prstGeom prst="rect">
              <a:avLst/>
            </a:prstGeom>
            <a:noFill/>
          </p:spPr>
          <p:txBody>
            <a:bodyPr wrap="square" rtlCol="0">
              <a:spAutoFit/>
            </a:bodyPr>
            <a:lstStyle/>
            <a:p>
              <a:r>
                <a:rPr lang="en-US" dirty="0">
                  <a:solidFill>
                    <a:srgbClr val="002060"/>
                  </a:solidFill>
                  <a:latin typeface="Maiandra GD" panose="020E0502030308020204" pitchFamily="34" charset="0"/>
                  <a:ea typeface="Malgun Gothic" panose="020B0503020000020004" pitchFamily="34" charset="-127"/>
                </a:rPr>
                <a:t>Due to long wait times</a:t>
              </a:r>
            </a:p>
            <a:p>
              <a:r>
                <a:rPr lang="en-US" dirty="0">
                  <a:solidFill>
                    <a:srgbClr val="002060"/>
                  </a:solidFill>
                  <a:latin typeface="Maiandra GD" panose="020E0502030308020204" pitchFamily="34" charset="0"/>
                  <a:ea typeface="Malgun Gothic" panose="020B0503020000020004" pitchFamily="34" charset="-127"/>
                </a:rPr>
                <a:t>Lack of Reminders</a:t>
              </a:r>
            </a:p>
            <a:p>
              <a:r>
                <a:rPr lang="en-US" dirty="0">
                  <a:solidFill>
                    <a:srgbClr val="002060"/>
                  </a:solidFill>
                  <a:latin typeface="Maiandra GD" panose="020E0502030308020204" pitchFamily="34" charset="0"/>
                  <a:ea typeface="Malgun Gothic" panose="020B0503020000020004" pitchFamily="34" charset="-127"/>
                </a:rPr>
                <a:t>Feedback mechanism</a:t>
              </a:r>
            </a:p>
            <a:p>
              <a:r>
                <a:rPr lang="en-US" dirty="0">
                  <a:solidFill>
                    <a:srgbClr val="002060"/>
                  </a:solidFill>
                  <a:latin typeface="Maiandra GD" panose="020E0502030308020204" pitchFamily="34" charset="0"/>
                  <a:ea typeface="Malgun Gothic" panose="020B0503020000020004" pitchFamily="34" charset="-127"/>
                </a:rPr>
                <a:t>Patients with busy schedule</a:t>
              </a:r>
            </a:p>
          </p:txBody>
        </p:sp>
        <p:sp>
          <p:nvSpPr>
            <p:cNvPr id="45" name="TextBox 44">
              <a:extLst>
                <a:ext uri="{FF2B5EF4-FFF2-40B4-BE49-F238E27FC236}">
                  <a16:creationId xmlns:a16="http://schemas.microsoft.com/office/drawing/2014/main" xmlns="" id="{AB414386-666A-47F3-B60E-41DDF1FD7E9A}"/>
                </a:ext>
              </a:extLst>
            </p:cNvPr>
            <p:cNvSpPr txBox="1"/>
            <p:nvPr/>
          </p:nvSpPr>
          <p:spPr>
            <a:xfrm>
              <a:off x="6009483" y="5584357"/>
              <a:ext cx="3255440" cy="61555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More patients, more paperwork</a:t>
              </a:r>
            </a:p>
            <a:p>
              <a:r>
                <a:rPr lang="en-US" sz="1700" dirty="0">
                  <a:solidFill>
                    <a:schemeClr val="bg1">
                      <a:lumMod val="65000"/>
                    </a:schemeClr>
                  </a:solidFill>
                  <a:latin typeface="Maiandra GD" panose="020E0502030308020204" pitchFamily="34" charset="0"/>
                </a:rPr>
                <a:t>Chance of double bookings</a:t>
              </a:r>
            </a:p>
          </p:txBody>
        </p:sp>
        <p:sp>
          <p:nvSpPr>
            <p:cNvPr id="46" name="TextBox 45">
              <a:extLst>
                <a:ext uri="{FF2B5EF4-FFF2-40B4-BE49-F238E27FC236}">
                  <a16:creationId xmlns:a16="http://schemas.microsoft.com/office/drawing/2014/main" xmlns="" id="{AFF6349F-E142-437B-9956-2AE76AF31AFA}"/>
                </a:ext>
              </a:extLst>
            </p:cNvPr>
            <p:cNvSpPr txBox="1"/>
            <p:nvPr/>
          </p:nvSpPr>
          <p:spPr>
            <a:xfrm>
              <a:off x="9315450" y="5602334"/>
              <a:ext cx="2990849" cy="87716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Reduced </a:t>
              </a:r>
              <a:r>
                <a:rPr lang="en-US" sz="1700" dirty="0" smtClean="0">
                  <a:solidFill>
                    <a:schemeClr val="bg1">
                      <a:lumMod val="65000"/>
                    </a:schemeClr>
                  </a:solidFill>
                  <a:latin typeface="Maiandra GD" panose="020E0502030308020204" pitchFamily="34" charset="0"/>
                </a:rPr>
                <a:t>patient </a:t>
              </a:r>
              <a:r>
                <a:rPr lang="en-US" sz="1700" dirty="0">
                  <a:solidFill>
                    <a:schemeClr val="bg1">
                      <a:lumMod val="65000"/>
                    </a:schemeClr>
                  </a:solidFill>
                  <a:latin typeface="Maiandra GD" panose="020E0502030308020204" pitchFamily="34" charset="0"/>
                </a:rPr>
                <a:t>c</a:t>
              </a:r>
              <a:r>
                <a:rPr lang="en-US" sz="1700" dirty="0" smtClean="0">
                  <a:solidFill>
                    <a:schemeClr val="bg1">
                      <a:lumMod val="65000"/>
                    </a:schemeClr>
                  </a:solidFill>
                  <a:latin typeface="Maiandra GD" panose="020E0502030308020204" pitchFamily="34" charset="0"/>
                </a:rPr>
                <a:t>onfidence</a:t>
              </a:r>
            </a:p>
            <a:p>
              <a:r>
                <a:rPr lang="en-US" sz="1700" dirty="0">
                  <a:solidFill>
                    <a:schemeClr val="bg1">
                      <a:lumMod val="65000"/>
                    </a:schemeClr>
                  </a:solidFill>
                  <a:latin typeface="Maiandra GD" panose="020E0502030308020204" pitchFamily="34" charset="0"/>
                </a:rPr>
                <a:t>Potential for m</a:t>
              </a:r>
              <a:r>
                <a:rPr lang="en-US" sz="1700" dirty="0" smtClean="0">
                  <a:solidFill>
                    <a:schemeClr val="bg1">
                      <a:lumMod val="65000"/>
                    </a:schemeClr>
                  </a:solidFill>
                  <a:latin typeface="Maiandra GD" panose="020E0502030308020204" pitchFamily="34" charset="0"/>
                </a:rPr>
                <a:t>issed opportunities</a:t>
              </a:r>
              <a:endParaRPr lang="en-US" sz="1700" dirty="0">
                <a:solidFill>
                  <a:schemeClr val="bg1">
                    <a:lumMod val="65000"/>
                  </a:schemeClr>
                </a:solidFill>
                <a:latin typeface="Maiandra GD" panose="020E0502030308020204" pitchFamily="34" charset="0"/>
              </a:endParaRPr>
            </a:p>
          </p:txBody>
        </p:sp>
        <p:sp>
          <p:nvSpPr>
            <p:cNvPr id="13" name="TextBox 12">
              <a:extLst>
                <a:ext uri="{FF2B5EF4-FFF2-40B4-BE49-F238E27FC236}">
                  <a16:creationId xmlns:a16="http://schemas.microsoft.com/office/drawing/2014/main" xmlns="" id="{6CB0F936-6BB7-4581-96A1-76214950B037}"/>
                </a:ext>
              </a:extLst>
            </p:cNvPr>
            <p:cNvSpPr txBox="1"/>
            <p:nvPr/>
          </p:nvSpPr>
          <p:spPr>
            <a:xfrm>
              <a:off x="160205" y="4861238"/>
              <a:ext cx="2853368" cy="707886"/>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Manual Appointment Handling</a:t>
              </a:r>
            </a:p>
          </p:txBody>
        </p:sp>
        <p:sp>
          <p:nvSpPr>
            <p:cNvPr id="47" name="TextBox 46">
              <a:extLst>
                <a:ext uri="{FF2B5EF4-FFF2-40B4-BE49-F238E27FC236}">
                  <a16:creationId xmlns:a16="http://schemas.microsoft.com/office/drawing/2014/main" xmlns="" id="{0A98A792-133F-4DC1-B6BD-9966B6D0C042}"/>
                </a:ext>
              </a:extLst>
            </p:cNvPr>
            <p:cNvSpPr txBox="1"/>
            <p:nvPr/>
          </p:nvSpPr>
          <p:spPr>
            <a:xfrm>
              <a:off x="3091656" y="4873938"/>
              <a:ext cx="2900294" cy="400110"/>
            </a:xfrm>
            <a:prstGeom prst="rect">
              <a:avLst/>
            </a:prstGeom>
            <a:noFill/>
          </p:spPr>
          <p:txBody>
            <a:bodyPr wrap="square" rtlCol="0">
              <a:spAutoFit/>
            </a:bodyPr>
            <a:lstStyle/>
            <a:p>
              <a:pPr algn="ctr"/>
              <a:r>
                <a:rPr lang="en-US" sz="2000" b="1" dirty="0">
                  <a:solidFill>
                    <a:srgbClr val="002060"/>
                  </a:solidFill>
                  <a:latin typeface="Montserrat SemiBold" pitchFamily="2" charset="0"/>
                </a:rPr>
                <a:t>Patient Dissatisfaction</a:t>
              </a:r>
            </a:p>
          </p:txBody>
        </p:sp>
        <p:sp>
          <p:nvSpPr>
            <p:cNvPr id="48" name="TextBox 47">
              <a:extLst>
                <a:ext uri="{FF2B5EF4-FFF2-40B4-BE49-F238E27FC236}">
                  <a16:creationId xmlns:a16="http://schemas.microsoft.com/office/drawing/2014/main" xmlns="" id="{2CE57DB9-892A-4C95-A131-9FBD9E9A4DCD}"/>
                </a:ext>
              </a:extLst>
            </p:cNvPr>
            <p:cNvSpPr txBox="1"/>
            <p:nvPr/>
          </p:nvSpPr>
          <p:spPr>
            <a:xfrm>
              <a:off x="6090265" y="4861238"/>
              <a:ext cx="2984501" cy="400110"/>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Scalability Issues</a:t>
              </a:r>
            </a:p>
          </p:txBody>
        </p:sp>
        <p:sp>
          <p:nvSpPr>
            <p:cNvPr id="49" name="TextBox 48">
              <a:extLst>
                <a:ext uri="{FF2B5EF4-FFF2-40B4-BE49-F238E27FC236}">
                  <a16:creationId xmlns:a16="http://schemas.microsoft.com/office/drawing/2014/main" xmlns="" id="{285F2607-D57B-466A-AAA0-92AA4771AA0C}"/>
                </a:ext>
              </a:extLst>
            </p:cNvPr>
            <p:cNvSpPr txBox="1"/>
            <p:nvPr/>
          </p:nvSpPr>
          <p:spPr>
            <a:xfrm>
              <a:off x="9198591" y="4882197"/>
              <a:ext cx="3107708" cy="707886"/>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Limited Doctor Information </a:t>
              </a:r>
            </a:p>
          </p:txBody>
        </p:sp>
      </p:grpSp>
      <p:grpSp>
        <p:nvGrpSpPr>
          <p:cNvPr id="17" name="Group 16"/>
          <p:cNvGrpSpPr/>
          <p:nvPr/>
        </p:nvGrpSpPr>
        <p:grpSpPr>
          <a:xfrm>
            <a:off x="6310743" y="1990931"/>
            <a:ext cx="2295058" cy="2275043"/>
            <a:chOff x="6310743" y="1990931"/>
            <a:chExt cx="2295058" cy="2275043"/>
          </a:xfrm>
        </p:grpSpPr>
        <p:grpSp>
          <p:nvGrpSpPr>
            <p:cNvPr id="3" name="Group 2"/>
            <p:cNvGrpSpPr/>
            <p:nvPr/>
          </p:nvGrpSpPr>
          <p:grpSpPr>
            <a:xfrm>
              <a:off x="6310743" y="1990931"/>
              <a:ext cx="2295058" cy="2275043"/>
              <a:chOff x="6690410" y="1990931"/>
              <a:chExt cx="2295058" cy="2275043"/>
            </a:xfrm>
          </p:grpSpPr>
          <p:grpSp>
            <p:nvGrpSpPr>
              <p:cNvPr id="33" name="Group 32">
                <a:extLst>
                  <a:ext uri="{FF2B5EF4-FFF2-40B4-BE49-F238E27FC236}">
                    <a16:creationId xmlns:a16="http://schemas.microsoft.com/office/drawing/2014/main" xmlns="" id="{80CED925-BE65-4B18-BAC8-A8FEAD751D4D}"/>
                  </a:ext>
                </a:extLst>
              </p:cNvPr>
              <p:cNvGrpSpPr/>
              <p:nvPr/>
            </p:nvGrpSpPr>
            <p:grpSpPr>
              <a:xfrm>
                <a:off x="6690410" y="1990931"/>
                <a:ext cx="2295058" cy="2275043"/>
                <a:chOff x="909637" y="2291478"/>
                <a:chExt cx="2295058" cy="2275043"/>
              </a:xfrm>
            </p:grpSpPr>
            <p:pic>
              <p:nvPicPr>
                <p:cNvPr id="34" name="Picture 33">
                  <a:extLst>
                    <a:ext uri="{FF2B5EF4-FFF2-40B4-BE49-F238E27FC236}">
                      <a16:creationId xmlns:a16="http://schemas.microsoft.com/office/drawing/2014/main" xmlns="" id="{D4CB2696-5F17-4938-909A-80BA1F886C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35" name="Oval 34">
                  <a:extLst>
                    <a:ext uri="{FF2B5EF4-FFF2-40B4-BE49-F238E27FC236}">
                      <a16:creationId xmlns:a16="http://schemas.microsoft.com/office/drawing/2014/main" xmlns="" id="{9EE1717F-CC7A-4DB5-B08F-1F5BBB128E2B}"/>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pic>
            <p:nvPicPr>
              <p:cNvPr id="8" name="Picture 7">
                <a:extLst>
                  <a:ext uri="{FF2B5EF4-FFF2-40B4-BE49-F238E27FC236}">
                    <a16:creationId xmlns:a16="http://schemas.microsoft.com/office/drawing/2014/main" xmlns="" id="{6F96A41E-08CE-43F8-BD11-7A09BD98A2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4224" y="2519462"/>
                <a:ext cx="1287430" cy="1287430"/>
              </a:xfrm>
              <a:prstGeom prst="rect">
                <a:avLst/>
              </a:prstGeom>
            </p:spPr>
          </p:pic>
        </p:grpSp>
        <p:pic>
          <p:nvPicPr>
            <p:cNvPr id="55" name="Picture 54">
              <a:extLst>
                <a:ext uri="{FF2B5EF4-FFF2-40B4-BE49-F238E27FC236}">
                  <a16:creationId xmlns:a16="http://schemas.microsoft.com/office/drawing/2014/main" xmlns="" id="{6F96A41E-08CE-43F8-BD11-7A09BD98A2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3192" y="2461604"/>
              <a:ext cx="1287430" cy="1237139"/>
            </a:xfrm>
            <a:prstGeom prst="rect">
              <a:avLst/>
            </a:prstGeom>
          </p:spPr>
        </p:pic>
      </p:grpSp>
      <p:grpSp>
        <p:nvGrpSpPr>
          <p:cNvPr id="18" name="Group 17"/>
          <p:cNvGrpSpPr/>
          <p:nvPr/>
        </p:nvGrpSpPr>
        <p:grpSpPr>
          <a:xfrm>
            <a:off x="3316349" y="2017602"/>
            <a:ext cx="2280237" cy="2275043"/>
            <a:chOff x="3316349" y="2017602"/>
            <a:chExt cx="2280237" cy="2275043"/>
          </a:xfrm>
        </p:grpSpPr>
        <p:grpSp>
          <p:nvGrpSpPr>
            <p:cNvPr id="40" name="Group 39">
              <a:extLst>
                <a:ext uri="{FF2B5EF4-FFF2-40B4-BE49-F238E27FC236}">
                  <a16:creationId xmlns:a16="http://schemas.microsoft.com/office/drawing/2014/main" xmlns="" id="{7DB36ABC-3972-4E28-A1AF-96C929671033}"/>
                </a:ext>
              </a:extLst>
            </p:cNvPr>
            <p:cNvGrpSpPr/>
            <p:nvPr/>
          </p:nvGrpSpPr>
          <p:grpSpPr>
            <a:xfrm>
              <a:off x="3316349" y="2017602"/>
              <a:ext cx="2280237" cy="2275043"/>
              <a:chOff x="6220956" y="2262448"/>
              <a:chExt cx="2280237" cy="2275043"/>
            </a:xfrm>
          </p:grpSpPr>
          <p:pic>
            <p:nvPicPr>
              <p:cNvPr id="42" name="Picture 41">
                <a:extLst>
                  <a:ext uri="{FF2B5EF4-FFF2-40B4-BE49-F238E27FC236}">
                    <a16:creationId xmlns:a16="http://schemas.microsoft.com/office/drawing/2014/main" xmlns="" id="{DC8A7019-5680-44CB-A906-8689E6C630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880" t="8750" r="18148"/>
              <a:stretch/>
            </p:blipFill>
            <p:spPr>
              <a:xfrm>
                <a:off x="6220956" y="2262448"/>
                <a:ext cx="2280237" cy="2275043"/>
              </a:xfrm>
              <a:prstGeom prst="rect">
                <a:avLst/>
              </a:prstGeom>
            </p:spPr>
          </p:pic>
          <p:pic>
            <p:nvPicPr>
              <p:cNvPr id="43" name="Picture 42">
                <a:extLst>
                  <a:ext uri="{FF2B5EF4-FFF2-40B4-BE49-F238E27FC236}">
                    <a16:creationId xmlns:a16="http://schemas.microsoft.com/office/drawing/2014/main" xmlns="" id="{662A6F90-A174-4B97-8CFA-C1E65106CB2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5342" t="14603" r="21893" b="6667"/>
              <a:stretch/>
            </p:blipFill>
            <p:spPr>
              <a:xfrm>
                <a:off x="6512945" y="2556309"/>
                <a:ext cx="1696258" cy="1687320"/>
              </a:xfrm>
              <a:prstGeom prst="rect">
                <a:avLst/>
              </a:prstGeom>
            </p:spPr>
          </p:pic>
        </p:grpSp>
        <p:pic>
          <p:nvPicPr>
            <p:cNvPr id="56" name="Picture 55">
              <a:extLst>
                <a:ext uri="{FF2B5EF4-FFF2-40B4-BE49-F238E27FC236}">
                  <a16:creationId xmlns:a16="http://schemas.microsoft.com/office/drawing/2014/main" xmlns="" id="{A2C8130F-BB7C-4087-BBFB-9BA704F791DA}"/>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39515" y="2594420"/>
              <a:ext cx="1188840" cy="1188840"/>
            </a:xfrm>
            <a:prstGeom prst="rect">
              <a:avLst/>
            </a:prstGeom>
          </p:spPr>
        </p:pic>
      </p:grpSp>
      <p:grpSp>
        <p:nvGrpSpPr>
          <p:cNvPr id="20" name="Group 19"/>
          <p:cNvGrpSpPr/>
          <p:nvPr/>
        </p:nvGrpSpPr>
        <p:grpSpPr>
          <a:xfrm>
            <a:off x="9388747" y="1962180"/>
            <a:ext cx="2295058" cy="2275043"/>
            <a:chOff x="9388747" y="1962180"/>
            <a:chExt cx="2295058" cy="2275043"/>
          </a:xfrm>
        </p:grpSpPr>
        <p:grpSp>
          <p:nvGrpSpPr>
            <p:cNvPr id="36" name="Group 35">
              <a:extLst>
                <a:ext uri="{FF2B5EF4-FFF2-40B4-BE49-F238E27FC236}">
                  <a16:creationId xmlns:a16="http://schemas.microsoft.com/office/drawing/2014/main" xmlns="" id="{89F71270-27FF-4781-A806-BA81342A5071}"/>
                </a:ext>
              </a:extLst>
            </p:cNvPr>
            <p:cNvGrpSpPr/>
            <p:nvPr/>
          </p:nvGrpSpPr>
          <p:grpSpPr>
            <a:xfrm>
              <a:off x="9388747" y="1962180"/>
              <a:ext cx="2295058" cy="2275043"/>
              <a:chOff x="909637" y="2291478"/>
              <a:chExt cx="2295058" cy="2275043"/>
            </a:xfrm>
          </p:grpSpPr>
          <p:pic>
            <p:nvPicPr>
              <p:cNvPr id="37" name="Picture 36">
                <a:extLst>
                  <a:ext uri="{FF2B5EF4-FFF2-40B4-BE49-F238E27FC236}">
                    <a16:creationId xmlns:a16="http://schemas.microsoft.com/office/drawing/2014/main" xmlns="" id="{AB8184B0-D9D8-4618-BD26-1E3A6C0F83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38" name="Oval 37">
                <a:extLst>
                  <a:ext uri="{FF2B5EF4-FFF2-40B4-BE49-F238E27FC236}">
                    <a16:creationId xmlns:a16="http://schemas.microsoft.com/office/drawing/2014/main" xmlns="" id="{C6938C59-8913-4425-A5C2-BB329AEB8689}"/>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pic>
          <p:nvPicPr>
            <p:cNvPr id="57" name="Picture 56">
              <a:extLst>
                <a:ext uri="{FF2B5EF4-FFF2-40B4-BE49-F238E27FC236}">
                  <a16:creationId xmlns:a16="http://schemas.microsoft.com/office/drawing/2014/main" xmlns="" id="{DC4CEDE9-3AC9-4ED6-AD35-135E559E7CFF}"/>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37449" y1="28807" x2="50206" y2="23045"/>
                          <a14:backgroundMark x1="34979" y1="77366" x2="46914" y2="83128"/>
                          <a14:backgroundMark x1="64609" y1="74897" x2="58025" y2="80658"/>
                          <a14:backgroundMark x1="66255" y1="80658" x2="38683" y2="77366"/>
                        </a14:backgroundRemoval>
                      </a14:imgEffect>
                    </a14:imgLayer>
                  </a14:imgProps>
                </a:ext>
                <a:ext uri="{28A0092B-C50C-407E-A947-70E740481C1C}">
                  <a14:useLocalDpi xmlns:a14="http://schemas.microsoft.com/office/drawing/2010/main" val="0"/>
                </a:ext>
              </a:extLst>
            </a:blip>
            <a:stretch>
              <a:fillRect/>
            </a:stretch>
          </p:blipFill>
          <p:spPr>
            <a:xfrm>
              <a:off x="9654363" y="2187114"/>
              <a:ext cx="1786224" cy="1786224"/>
            </a:xfrm>
            <a:prstGeom prst="rect">
              <a:avLst/>
            </a:prstGeom>
          </p:spPr>
        </p:pic>
      </p:grpSp>
    </p:spTree>
    <p:extLst>
      <p:ext uri="{BB962C8B-B14F-4D97-AF65-F5344CB8AC3E}">
        <p14:creationId xmlns:p14="http://schemas.microsoft.com/office/powerpoint/2010/main" val="323282225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A1076EDE-14C6-4C5C-92E3-1E2D8BFA9CB3}"/>
              </a:ext>
            </a:extLst>
          </p:cNvPr>
          <p:cNvGrpSpPr/>
          <p:nvPr/>
        </p:nvGrpSpPr>
        <p:grpSpPr>
          <a:xfrm>
            <a:off x="3331762" y="2025655"/>
            <a:ext cx="2295058" cy="2275043"/>
            <a:chOff x="909637" y="2291478"/>
            <a:chExt cx="2295058" cy="2275043"/>
          </a:xfrm>
        </p:grpSpPr>
        <p:pic>
          <p:nvPicPr>
            <p:cNvPr id="56" name="Picture 55">
              <a:extLst>
                <a:ext uri="{FF2B5EF4-FFF2-40B4-BE49-F238E27FC236}">
                  <a16:creationId xmlns:a16="http://schemas.microsoft.com/office/drawing/2014/main" xmlns="" id="{33F5A49B-9C29-440B-A459-CEA51EBE0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57" name="Oval 56">
              <a:extLst>
                <a:ext uri="{FF2B5EF4-FFF2-40B4-BE49-F238E27FC236}">
                  <a16:creationId xmlns:a16="http://schemas.microsoft.com/office/drawing/2014/main" xmlns="" id="{032523EE-99A1-41D6-AD75-2B3AFCE00F33}"/>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8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16" name="Group 15"/>
          <p:cNvGrpSpPr/>
          <p:nvPr/>
        </p:nvGrpSpPr>
        <p:grpSpPr>
          <a:xfrm>
            <a:off x="352782" y="1985093"/>
            <a:ext cx="2295058" cy="2275043"/>
            <a:chOff x="1144830" y="2424823"/>
            <a:chExt cx="2295058" cy="2275043"/>
          </a:xfrm>
        </p:grpSpPr>
        <p:grpSp>
          <p:nvGrpSpPr>
            <p:cNvPr id="50" name="Group 49">
              <a:extLst>
                <a:ext uri="{FF2B5EF4-FFF2-40B4-BE49-F238E27FC236}">
                  <a16:creationId xmlns:a16="http://schemas.microsoft.com/office/drawing/2014/main" xmlns="" id="{A1076EDE-14C6-4C5C-92E3-1E2D8BFA9CB3}"/>
                </a:ext>
              </a:extLst>
            </p:cNvPr>
            <p:cNvGrpSpPr/>
            <p:nvPr/>
          </p:nvGrpSpPr>
          <p:grpSpPr>
            <a:xfrm>
              <a:off x="1144830" y="2424823"/>
              <a:ext cx="2295058" cy="2275043"/>
              <a:chOff x="909637" y="2291478"/>
              <a:chExt cx="2295058" cy="2275043"/>
            </a:xfrm>
          </p:grpSpPr>
          <p:pic>
            <p:nvPicPr>
              <p:cNvPr id="51" name="Picture 50">
                <a:extLst>
                  <a:ext uri="{FF2B5EF4-FFF2-40B4-BE49-F238E27FC236}">
                    <a16:creationId xmlns:a16="http://schemas.microsoft.com/office/drawing/2014/main" xmlns="" id="{33F5A49B-9C29-440B-A459-CEA51EBE0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52" name="Oval 51">
                <a:extLst>
                  <a:ext uri="{FF2B5EF4-FFF2-40B4-BE49-F238E27FC236}">
                    <a16:creationId xmlns:a16="http://schemas.microsoft.com/office/drawing/2014/main" xmlns="" id="{032523EE-99A1-41D6-AD75-2B3AFCE00F33}"/>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800" b="0" i="0" u="none" strike="noStrike" kern="1200" cap="none" spc="0" normalizeH="0" baseline="0" noProof="0">
                  <a:ln>
                    <a:noFill/>
                  </a:ln>
                  <a:solidFill>
                    <a:prstClr val="white"/>
                  </a:solidFill>
                  <a:effectLst/>
                  <a:uLnTx/>
                  <a:uFillTx/>
                  <a:latin typeface="Segoe UI Light"/>
                  <a:ea typeface="+mn-ea"/>
                  <a:cs typeface="+mn-cs"/>
                </a:endParaRPr>
              </a:p>
            </p:txBody>
          </p:sp>
        </p:grpSp>
        <p:pic>
          <p:nvPicPr>
            <p:cNvPr id="53" name="Picture 52">
              <a:extLst>
                <a:ext uri="{FF2B5EF4-FFF2-40B4-BE49-F238E27FC236}">
                  <a16:creationId xmlns:a16="http://schemas.microsoft.com/office/drawing/2014/main" xmlns="" id="{F584F6D4-C1E5-4F8D-B5EE-76EA94757D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55" t="-12255" r="-9773" b="-9773"/>
            <a:stretch/>
          </p:blipFill>
          <p:spPr>
            <a:xfrm>
              <a:off x="1469866" y="2901334"/>
              <a:ext cx="1616593" cy="1465822"/>
            </a:xfrm>
            <a:prstGeom prst="ellipse">
              <a:avLst/>
            </a:prstGeom>
            <a:ln>
              <a:noFill/>
            </a:ln>
            <a:effectLst>
              <a:softEdge rad="112500"/>
            </a:effectLst>
          </p:spPr>
        </p:pic>
      </p:grpSp>
      <p:grpSp>
        <p:nvGrpSpPr>
          <p:cNvPr id="59" name="Group 58">
            <a:extLst>
              <a:ext uri="{FF2B5EF4-FFF2-40B4-BE49-F238E27FC236}">
                <a16:creationId xmlns:a16="http://schemas.microsoft.com/office/drawing/2014/main" xmlns="" id="{7DB36ABC-3972-4E28-A1AF-96C929671033}"/>
              </a:ext>
            </a:extLst>
          </p:cNvPr>
          <p:cNvGrpSpPr/>
          <p:nvPr/>
        </p:nvGrpSpPr>
        <p:grpSpPr>
          <a:xfrm>
            <a:off x="6310742" y="1985092"/>
            <a:ext cx="2280237" cy="2275043"/>
            <a:chOff x="6220956" y="2262448"/>
            <a:chExt cx="2280237" cy="2275043"/>
          </a:xfrm>
        </p:grpSpPr>
        <p:pic>
          <p:nvPicPr>
            <p:cNvPr id="61" name="Picture 60">
              <a:extLst>
                <a:ext uri="{FF2B5EF4-FFF2-40B4-BE49-F238E27FC236}">
                  <a16:creationId xmlns:a16="http://schemas.microsoft.com/office/drawing/2014/main" xmlns="" id="{DC8A7019-5680-44CB-A906-8689E6C630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80" t="8750" r="18148"/>
            <a:stretch/>
          </p:blipFill>
          <p:spPr>
            <a:xfrm>
              <a:off x="6220956" y="2262448"/>
              <a:ext cx="2280237" cy="2275043"/>
            </a:xfrm>
            <a:prstGeom prst="rect">
              <a:avLst/>
            </a:prstGeom>
          </p:spPr>
        </p:pic>
        <p:pic>
          <p:nvPicPr>
            <p:cNvPr id="62" name="Picture 61">
              <a:extLst>
                <a:ext uri="{FF2B5EF4-FFF2-40B4-BE49-F238E27FC236}">
                  <a16:creationId xmlns:a16="http://schemas.microsoft.com/office/drawing/2014/main" xmlns="" id="{662A6F90-A174-4B97-8CFA-C1E65106CB2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342" t="14603" r="21893" b="6667"/>
            <a:stretch/>
          </p:blipFill>
          <p:spPr>
            <a:xfrm>
              <a:off x="6512945" y="2556309"/>
              <a:ext cx="1696258" cy="1687320"/>
            </a:xfrm>
            <a:prstGeom prst="rect">
              <a:avLst/>
            </a:prstGeom>
          </p:spPr>
        </p:pic>
      </p:grpSp>
      <p:sp>
        <p:nvSpPr>
          <p:cNvPr id="39" name="TextBox 38">
            <a:extLst>
              <a:ext uri="{FF2B5EF4-FFF2-40B4-BE49-F238E27FC236}">
                <a16:creationId xmlns:a16="http://schemas.microsoft.com/office/drawing/2014/main" xmlns="" id="{5C826375-50DF-4B5F-82B0-1DC85194E80A}"/>
              </a:ext>
            </a:extLst>
          </p:cNvPr>
          <p:cNvSpPr txBox="1"/>
          <p:nvPr/>
        </p:nvSpPr>
        <p:spPr>
          <a:xfrm>
            <a:off x="2367353" y="1048801"/>
            <a:ext cx="7846023" cy="584775"/>
          </a:xfrm>
          <a:prstGeom prst="rect">
            <a:avLst/>
          </a:prstGeom>
          <a:noFill/>
        </p:spPr>
        <p:txBody>
          <a:bodyPr wrap="square" rtlCol="0">
            <a:spAutoFit/>
          </a:bodyPr>
          <a:lstStyle/>
          <a:p>
            <a:pPr algn="ctr"/>
            <a:r>
              <a:rPr lang="en-US" sz="3200" dirty="0" smtClean="0">
                <a:solidFill>
                  <a:srgbClr val="002060"/>
                </a:solidFill>
                <a:latin typeface="FSP DEMO - Geometos Neue Bold" pitchFamily="50" charset="0"/>
              </a:rPr>
              <a:t>Statement of Problem </a:t>
            </a:r>
            <a:endParaRPr lang="en-US" sz="3200" dirty="0">
              <a:solidFill>
                <a:srgbClr val="002060"/>
              </a:solidFill>
              <a:latin typeface="FSP DEMO - Geometos Neue Bold" pitchFamily="50" charset="0"/>
            </a:endParaRPr>
          </a:p>
        </p:txBody>
      </p:sp>
      <p:grpSp>
        <p:nvGrpSpPr>
          <p:cNvPr id="15" name="Group 14">
            <a:extLst>
              <a:ext uri="{FF2B5EF4-FFF2-40B4-BE49-F238E27FC236}">
                <a16:creationId xmlns:a16="http://schemas.microsoft.com/office/drawing/2014/main" xmlns="" id="{DD59833D-4D75-45FB-8D4A-776528A6C263}"/>
              </a:ext>
            </a:extLst>
          </p:cNvPr>
          <p:cNvGrpSpPr/>
          <p:nvPr/>
        </p:nvGrpSpPr>
        <p:grpSpPr>
          <a:xfrm>
            <a:off x="45905" y="4354456"/>
            <a:ext cx="12146094" cy="1856293"/>
            <a:chOff x="160205" y="4861238"/>
            <a:chExt cx="12146094" cy="1856293"/>
          </a:xfrm>
        </p:grpSpPr>
        <p:sp>
          <p:nvSpPr>
            <p:cNvPr id="11" name="TextBox 10">
              <a:extLst>
                <a:ext uri="{FF2B5EF4-FFF2-40B4-BE49-F238E27FC236}">
                  <a16:creationId xmlns:a16="http://schemas.microsoft.com/office/drawing/2014/main" xmlns="" id="{D6AB3DDF-9D57-494B-9E3B-152FC7860E55}"/>
                </a:ext>
              </a:extLst>
            </p:cNvPr>
            <p:cNvSpPr txBox="1"/>
            <p:nvPr/>
          </p:nvSpPr>
          <p:spPr>
            <a:xfrm>
              <a:off x="173960" y="5575578"/>
              <a:ext cx="3003421" cy="113877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Results in overloaded tasks</a:t>
              </a:r>
            </a:p>
            <a:p>
              <a:r>
                <a:rPr lang="en-US" sz="1700" dirty="0">
                  <a:solidFill>
                    <a:schemeClr val="bg1">
                      <a:lumMod val="65000"/>
                    </a:schemeClr>
                  </a:solidFill>
                  <a:latin typeface="Maiandra GD" panose="020E0502030308020204" pitchFamily="34" charset="0"/>
                </a:rPr>
                <a:t>Lost or Misplaced Files</a:t>
              </a:r>
            </a:p>
            <a:p>
              <a:r>
                <a:rPr lang="en-US" sz="1700" dirty="0">
                  <a:solidFill>
                    <a:schemeClr val="bg1">
                      <a:lumMod val="65000"/>
                    </a:schemeClr>
                  </a:solidFill>
                  <a:latin typeface="Maiandra GD" panose="020E0502030308020204" pitchFamily="34" charset="0"/>
                </a:rPr>
                <a:t>Limited Flexibility</a:t>
              </a:r>
            </a:p>
            <a:p>
              <a:r>
                <a:rPr lang="en-US" sz="1700" dirty="0">
                  <a:solidFill>
                    <a:schemeClr val="bg1">
                      <a:lumMod val="65000"/>
                    </a:schemeClr>
                  </a:solidFill>
                  <a:latin typeface="Maiandra GD" panose="020E0502030308020204" pitchFamily="34" charset="0"/>
                </a:rPr>
                <a:t>Reduced Efficiency</a:t>
              </a:r>
            </a:p>
          </p:txBody>
        </p:sp>
        <p:sp>
          <p:nvSpPr>
            <p:cNvPr id="41" name="TextBox 40">
              <a:extLst>
                <a:ext uri="{FF2B5EF4-FFF2-40B4-BE49-F238E27FC236}">
                  <a16:creationId xmlns:a16="http://schemas.microsoft.com/office/drawing/2014/main" xmlns="" id="{B7A2E4FC-A845-494B-BB64-B7D4ACB5F16B}"/>
                </a:ext>
              </a:extLst>
            </p:cNvPr>
            <p:cNvSpPr txBox="1"/>
            <p:nvPr/>
          </p:nvSpPr>
          <p:spPr>
            <a:xfrm>
              <a:off x="3019426" y="5578758"/>
              <a:ext cx="3095216" cy="113877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Due to long wait times</a:t>
              </a:r>
            </a:p>
            <a:p>
              <a:r>
                <a:rPr lang="en-US" sz="1700" dirty="0">
                  <a:solidFill>
                    <a:schemeClr val="bg1">
                      <a:lumMod val="65000"/>
                    </a:schemeClr>
                  </a:solidFill>
                  <a:latin typeface="Maiandra GD" panose="020E0502030308020204" pitchFamily="34" charset="0"/>
                </a:rPr>
                <a:t>Lack of Reminders</a:t>
              </a:r>
            </a:p>
            <a:p>
              <a:r>
                <a:rPr lang="en-US" sz="1700" dirty="0">
                  <a:solidFill>
                    <a:schemeClr val="bg1">
                      <a:lumMod val="65000"/>
                    </a:schemeClr>
                  </a:solidFill>
                  <a:latin typeface="Maiandra GD" panose="020E0502030308020204" pitchFamily="34" charset="0"/>
                </a:rPr>
                <a:t>Feedback mechanism</a:t>
              </a:r>
            </a:p>
            <a:p>
              <a:r>
                <a:rPr lang="en-US" sz="1700" dirty="0">
                  <a:solidFill>
                    <a:schemeClr val="bg1">
                      <a:lumMod val="65000"/>
                    </a:schemeClr>
                  </a:solidFill>
                  <a:latin typeface="Maiandra GD" panose="020E0502030308020204" pitchFamily="34" charset="0"/>
                </a:rPr>
                <a:t>Patients with busy schedule</a:t>
              </a:r>
            </a:p>
          </p:txBody>
        </p:sp>
        <p:sp>
          <p:nvSpPr>
            <p:cNvPr id="45" name="TextBox 44">
              <a:extLst>
                <a:ext uri="{FF2B5EF4-FFF2-40B4-BE49-F238E27FC236}">
                  <a16:creationId xmlns:a16="http://schemas.microsoft.com/office/drawing/2014/main" xmlns="" id="{AB414386-666A-47F3-B60E-41DDF1FD7E9A}"/>
                </a:ext>
              </a:extLst>
            </p:cNvPr>
            <p:cNvSpPr txBox="1"/>
            <p:nvPr/>
          </p:nvSpPr>
          <p:spPr>
            <a:xfrm>
              <a:off x="5898412" y="5584357"/>
              <a:ext cx="3463987" cy="646331"/>
            </a:xfrm>
            <a:prstGeom prst="rect">
              <a:avLst/>
            </a:prstGeom>
            <a:noFill/>
          </p:spPr>
          <p:txBody>
            <a:bodyPr wrap="square" rtlCol="0">
              <a:spAutoFit/>
            </a:bodyPr>
            <a:lstStyle/>
            <a:p>
              <a:r>
                <a:rPr lang="en-US" dirty="0">
                  <a:solidFill>
                    <a:srgbClr val="002060"/>
                  </a:solidFill>
                  <a:latin typeface="Maiandra GD" panose="020E0502030308020204" pitchFamily="34" charset="0"/>
                  <a:ea typeface="Malgun Gothic" panose="020B0503020000020004" pitchFamily="34" charset="-127"/>
                </a:rPr>
                <a:t>More patients, more paperwork</a:t>
              </a:r>
            </a:p>
            <a:p>
              <a:r>
                <a:rPr lang="en-US" dirty="0">
                  <a:solidFill>
                    <a:srgbClr val="002060"/>
                  </a:solidFill>
                  <a:latin typeface="Maiandra GD" panose="020E0502030308020204" pitchFamily="34" charset="0"/>
                  <a:ea typeface="Malgun Gothic" panose="020B0503020000020004" pitchFamily="34" charset="-127"/>
                </a:rPr>
                <a:t>Chance of double bookings</a:t>
              </a:r>
            </a:p>
          </p:txBody>
        </p:sp>
        <p:sp>
          <p:nvSpPr>
            <p:cNvPr id="46" name="TextBox 45">
              <a:extLst>
                <a:ext uri="{FF2B5EF4-FFF2-40B4-BE49-F238E27FC236}">
                  <a16:creationId xmlns:a16="http://schemas.microsoft.com/office/drawing/2014/main" xmlns="" id="{AFF6349F-E142-437B-9956-2AE76AF31AFA}"/>
                </a:ext>
              </a:extLst>
            </p:cNvPr>
            <p:cNvSpPr txBox="1"/>
            <p:nvPr/>
          </p:nvSpPr>
          <p:spPr>
            <a:xfrm>
              <a:off x="9315450" y="5602334"/>
              <a:ext cx="2990849" cy="87716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Reduced </a:t>
              </a:r>
              <a:r>
                <a:rPr lang="en-US" sz="1700" dirty="0" smtClean="0">
                  <a:solidFill>
                    <a:schemeClr val="bg1">
                      <a:lumMod val="65000"/>
                    </a:schemeClr>
                  </a:solidFill>
                  <a:latin typeface="Maiandra GD" panose="020E0502030308020204" pitchFamily="34" charset="0"/>
                </a:rPr>
                <a:t>patient </a:t>
              </a:r>
              <a:r>
                <a:rPr lang="en-US" sz="1700" dirty="0">
                  <a:solidFill>
                    <a:schemeClr val="bg1">
                      <a:lumMod val="65000"/>
                    </a:schemeClr>
                  </a:solidFill>
                  <a:latin typeface="Maiandra GD" panose="020E0502030308020204" pitchFamily="34" charset="0"/>
                </a:rPr>
                <a:t>c</a:t>
              </a:r>
              <a:r>
                <a:rPr lang="en-US" sz="1700" dirty="0" smtClean="0">
                  <a:solidFill>
                    <a:schemeClr val="bg1">
                      <a:lumMod val="65000"/>
                    </a:schemeClr>
                  </a:solidFill>
                  <a:latin typeface="Maiandra GD" panose="020E0502030308020204" pitchFamily="34" charset="0"/>
                </a:rPr>
                <a:t>onfidence</a:t>
              </a:r>
            </a:p>
            <a:p>
              <a:r>
                <a:rPr lang="en-US" sz="1700" dirty="0">
                  <a:solidFill>
                    <a:schemeClr val="bg1">
                      <a:lumMod val="65000"/>
                    </a:schemeClr>
                  </a:solidFill>
                  <a:latin typeface="Maiandra GD" panose="020E0502030308020204" pitchFamily="34" charset="0"/>
                </a:rPr>
                <a:t>Potential for m</a:t>
              </a:r>
              <a:r>
                <a:rPr lang="en-US" sz="1700" dirty="0" smtClean="0">
                  <a:solidFill>
                    <a:schemeClr val="bg1">
                      <a:lumMod val="65000"/>
                    </a:schemeClr>
                  </a:solidFill>
                  <a:latin typeface="Maiandra GD" panose="020E0502030308020204" pitchFamily="34" charset="0"/>
                </a:rPr>
                <a:t>issed opportunities</a:t>
              </a:r>
              <a:endParaRPr lang="en-US" sz="1700" dirty="0">
                <a:solidFill>
                  <a:schemeClr val="bg1">
                    <a:lumMod val="65000"/>
                  </a:schemeClr>
                </a:solidFill>
                <a:latin typeface="Maiandra GD" panose="020E0502030308020204" pitchFamily="34" charset="0"/>
              </a:endParaRPr>
            </a:p>
          </p:txBody>
        </p:sp>
        <p:sp>
          <p:nvSpPr>
            <p:cNvPr id="13" name="TextBox 12">
              <a:extLst>
                <a:ext uri="{FF2B5EF4-FFF2-40B4-BE49-F238E27FC236}">
                  <a16:creationId xmlns:a16="http://schemas.microsoft.com/office/drawing/2014/main" xmlns="" id="{6CB0F936-6BB7-4581-96A1-76214950B037}"/>
                </a:ext>
              </a:extLst>
            </p:cNvPr>
            <p:cNvSpPr txBox="1"/>
            <p:nvPr/>
          </p:nvSpPr>
          <p:spPr>
            <a:xfrm>
              <a:off x="160205" y="4861238"/>
              <a:ext cx="2853368" cy="707886"/>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Manual Appointment Handling</a:t>
              </a:r>
            </a:p>
          </p:txBody>
        </p:sp>
        <p:sp>
          <p:nvSpPr>
            <p:cNvPr id="47" name="TextBox 46">
              <a:extLst>
                <a:ext uri="{FF2B5EF4-FFF2-40B4-BE49-F238E27FC236}">
                  <a16:creationId xmlns:a16="http://schemas.microsoft.com/office/drawing/2014/main" xmlns="" id="{0A98A792-133F-4DC1-B6BD-9966B6D0C042}"/>
                </a:ext>
              </a:extLst>
            </p:cNvPr>
            <p:cNvSpPr txBox="1"/>
            <p:nvPr/>
          </p:nvSpPr>
          <p:spPr>
            <a:xfrm>
              <a:off x="3091656" y="4873938"/>
              <a:ext cx="2900294" cy="400110"/>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Patient Dissatisfaction</a:t>
              </a:r>
            </a:p>
          </p:txBody>
        </p:sp>
        <p:sp>
          <p:nvSpPr>
            <p:cNvPr id="48" name="TextBox 47">
              <a:extLst>
                <a:ext uri="{FF2B5EF4-FFF2-40B4-BE49-F238E27FC236}">
                  <a16:creationId xmlns:a16="http://schemas.microsoft.com/office/drawing/2014/main" xmlns="" id="{2CE57DB9-892A-4C95-A131-9FBD9E9A4DCD}"/>
                </a:ext>
              </a:extLst>
            </p:cNvPr>
            <p:cNvSpPr txBox="1"/>
            <p:nvPr/>
          </p:nvSpPr>
          <p:spPr>
            <a:xfrm>
              <a:off x="6090265" y="4861238"/>
              <a:ext cx="2984501" cy="400110"/>
            </a:xfrm>
            <a:prstGeom prst="rect">
              <a:avLst/>
            </a:prstGeom>
            <a:noFill/>
          </p:spPr>
          <p:txBody>
            <a:bodyPr wrap="square" rtlCol="0">
              <a:spAutoFit/>
            </a:bodyPr>
            <a:lstStyle/>
            <a:p>
              <a:pPr algn="ctr"/>
              <a:r>
                <a:rPr lang="en-US" sz="2000" b="1" dirty="0">
                  <a:solidFill>
                    <a:srgbClr val="002060"/>
                  </a:solidFill>
                  <a:latin typeface="Montserrat SemiBold" pitchFamily="2" charset="0"/>
                </a:rPr>
                <a:t>Scalability Issues</a:t>
              </a:r>
            </a:p>
          </p:txBody>
        </p:sp>
        <p:sp>
          <p:nvSpPr>
            <p:cNvPr id="49" name="TextBox 48">
              <a:extLst>
                <a:ext uri="{FF2B5EF4-FFF2-40B4-BE49-F238E27FC236}">
                  <a16:creationId xmlns:a16="http://schemas.microsoft.com/office/drawing/2014/main" xmlns="" id="{285F2607-D57B-466A-AAA0-92AA4771AA0C}"/>
                </a:ext>
              </a:extLst>
            </p:cNvPr>
            <p:cNvSpPr txBox="1"/>
            <p:nvPr/>
          </p:nvSpPr>
          <p:spPr>
            <a:xfrm>
              <a:off x="9198591" y="4882197"/>
              <a:ext cx="3107708" cy="707886"/>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Limited Doctor Information </a:t>
              </a:r>
            </a:p>
          </p:txBody>
        </p:sp>
      </p:grpSp>
      <p:pic>
        <p:nvPicPr>
          <p:cNvPr id="63" name="Picture 62">
            <a:extLst>
              <a:ext uri="{FF2B5EF4-FFF2-40B4-BE49-F238E27FC236}">
                <a16:creationId xmlns:a16="http://schemas.microsoft.com/office/drawing/2014/main" xmlns="" id="{6F96A41E-08CE-43F8-BD11-7A09BD98A2C7}"/>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83192" y="2461604"/>
            <a:ext cx="1287430" cy="1237139"/>
          </a:xfrm>
          <a:prstGeom prst="rect">
            <a:avLst/>
          </a:prstGeom>
        </p:spPr>
      </p:pic>
      <p:pic>
        <p:nvPicPr>
          <p:cNvPr id="64" name="Picture 63">
            <a:extLst>
              <a:ext uri="{FF2B5EF4-FFF2-40B4-BE49-F238E27FC236}">
                <a16:creationId xmlns:a16="http://schemas.microsoft.com/office/drawing/2014/main" xmlns="" id="{A2C8130F-BB7C-4087-BBFB-9BA704F791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9515" y="2594420"/>
            <a:ext cx="1188840" cy="1188840"/>
          </a:xfrm>
          <a:prstGeom prst="rect">
            <a:avLst/>
          </a:prstGeom>
        </p:spPr>
      </p:pic>
      <p:grpSp>
        <p:nvGrpSpPr>
          <p:cNvPr id="4" name="Group 3"/>
          <p:cNvGrpSpPr/>
          <p:nvPr/>
        </p:nvGrpSpPr>
        <p:grpSpPr>
          <a:xfrm>
            <a:off x="9388747" y="1962180"/>
            <a:ext cx="2295058" cy="2275043"/>
            <a:chOff x="9388747" y="1962180"/>
            <a:chExt cx="2295058" cy="2275043"/>
          </a:xfrm>
        </p:grpSpPr>
        <p:grpSp>
          <p:nvGrpSpPr>
            <p:cNvPr id="36" name="Group 35">
              <a:extLst>
                <a:ext uri="{FF2B5EF4-FFF2-40B4-BE49-F238E27FC236}">
                  <a16:creationId xmlns:a16="http://schemas.microsoft.com/office/drawing/2014/main" xmlns="" id="{89F71270-27FF-4781-A806-BA81342A5071}"/>
                </a:ext>
              </a:extLst>
            </p:cNvPr>
            <p:cNvGrpSpPr/>
            <p:nvPr/>
          </p:nvGrpSpPr>
          <p:grpSpPr>
            <a:xfrm>
              <a:off x="9388747" y="1962180"/>
              <a:ext cx="2295058" cy="2275043"/>
              <a:chOff x="909637" y="2291478"/>
              <a:chExt cx="2295058" cy="2275043"/>
            </a:xfrm>
          </p:grpSpPr>
          <p:pic>
            <p:nvPicPr>
              <p:cNvPr id="37" name="Picture 36">
                <a:extLst>
                  <a:ext uri="{FF2B5EF4-FFF2-40B4-BE49-F238E27FC236}">
                    <a16:creationId xmlns:a16="http://schemas.microsoft.com/office/drawing/2014/main" xmlns="" id="{AB8184B0-D9D8-4618-BD26-1E3A6C0F83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38" name="Oval 37">
                <a:extLst>
                  <a:ext uri="{FF2B5EF4-FFF2-40B4-BE49-F238E27FC236}">
                    <a16:creationId xmlns:a16="http://schemas.microsoft.com/office/drawing/2014/main" xmlns="" id="{C6938C59-8913-4425-A5C2-BB329AEB8689}"/>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pic>
          <p:nvPicPr>
            <p:cNvPr id="65" name="Picture 64">
              <a:extLst>
                <a:ext uri="{FF2B5EF4-FFF2-40B4-BE49-F238E27FC236}">
                  <a16:creationId xmlns:a16="http://schemas.microsoft.com/office/drawing/2014/main" xmlns="" id="{DC4CEDE9-3AC9-4ED6-AD35-135E559E7CFF}"/>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37449" y1="28807" x2="50206" y2="23045"/>
                          <a14:backgroundMark x1="34979" y1="77366" x2="46914" y2="83128"/>
                          <a14:backgroundMark x1="64609" y1="74897" x2="58025" y2="80658"/>
                          <a14:backgroundMark x1="66255" y1="80658" x2="38683" y2="77366"/>
                        </a14:backgroundRemoval>
                      </a14:imgEffect>
                    </a14:imgLayer>
                  </a14:imgProps>
                </a:ext>
                <a:ext uri="{28A0092B-C50C-407E-A947-70E740481C1C}">
                  <a14:useLocalDpi xmlns:a14="http://schemas.microsoft.com/office/drawing/2010/main" val="0"/>
                </a:ext>
              </a:extLst>
            </a:blip>
            <a:stretch>
              <a:fillRect/>
            </a:stretch>
          </p:blipFill>
          <p:spPr>
            <a:xfrm>
              <a:off x="9654363" y="2187114"/>
              <a:ext cx="1786224" cy="1786224"/>
            </a:xfrm>
            <a:prstGeom prst="rect">
              <a:avLst/>
            </a:prstGeom>
          </p:spPr>
        </p:pic>
      </p:grpSp>
    </p:spTree>
    <p:extLst>
      <p:ext uri="{BB962C8B-B14F-4D97-AF65-F5344CB8AC3E}">
        <p14:creationId xmlns:p14="http://schemas.microsoft.com/office/powerpoint/2010/main" val="9577190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xmlns="" id="{A1076EDE-14C6-4C5C-92E3-1E2D8BFA9CB3}"/>
              </a:ext>
            </a:extLst>
          </p:cNvPr>
          <p:cNvGrpSpPr/>
          <p:nvPr/>
        </p:nvGrpSpPr>
        <p:grpSpPr>
          <a:xfrm>
            <a:off x="3331762" y="2025655"/>
            <a:ext cx="2295058" cy="2275043"/>
            <a:chOff x="909637" y="2291478"/>
            <a:chExt cx="2295058" cy="2275043"/>
          </a:xfrm>
        </p:grpSpPr>
        <p:pic>
          <p:nvPicPr>
            <p:cNvPr id="56" name="Picture 55">
              <a:extLst>
                <a:ext uri="{FF2B5EF4-FFF2-40B4-BE49-F238E27FC236}">
                  <a16:creationId xmlns:a16="http://schemas.microsoft.com/office/drawing/2014/main" xmlns="" id="{33F5A49B-9C29-440B-A459-CEA51EBE0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57" name="Oval 56">
              <a:extLst>
                <a:ext uri="{FF2B5EF4-FFF2-40B4-BE49-F238E27FC236}">
                  <a16:creationId xmlns:a16="http://schemas.microsoft.com/office/drawing/2014/main" xmlns="" id="{032523EE-99A1-41D6-AD75-2B3AFCE00F33}"/>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800" b="0" i="0" u="none" strike="noStrike" kern="1200" cap="none" spc="0" normalizeH="0" baseline="0" noProof="0">
                <a:ln>
                  <a:noFill/>
                </a:ln>
                <a:solidFill>
                  <a:prstClr val="white"/>
                </a:solidFill>
                <a:effectLst/>
                <a:uLnTx/>
                <a:uFillTx/>
                <a:latin typeface="Segoe UI Light"/>
                <a:ea typeface="+mn-ea"/>
                <a:cs typeface="+mn-cs"/>
              </a:endParaRPr>
            </a:p>
          </p:txBody>
        </p:sp>
      </p:grpSp>
      <p:grpSp>
        <p:nvGrpSpPr>
          <p:cNvPr id="16" name="Group 15"/>
          <p:cNvGrpSpPr/>
          <p:nvPr/>
        </p:nvGrpSpPr>
        <p:grpSpPr>
          <a:xfrm>
            <a:off x="352782" y="1985093"/>
            <a:ext cx="2295058" cy="2275043"/>
            <a:chOff x="1144830" y="2424823"/>
            <a:chExt cx="2295058" cy="2275043"/>
          </a:xfrm>
        </p:grpSpPr>
        <p:grpSp>
          <p:nvGrpSpPr>
            <p:cNvPr id="50" name="Group 49">
              <a:extLst>
                <a:ext uri="{FF2B5EF4-FFF2-40B4-BE49-F238E27FC236}">
                  <a16:creationId xmlns:a16="http://schemas.microsoft.com/office/drawing/2014/main" xmlns="" id="{A1076EDE-14C6-4C5C-92E3-1E2D8BFA9CB3}"/>
                </a:ext>
              </a:extLst>
            </p:cNvPr>
            <p:cNvGrpSpPr/>
            <p:nvPr/>
          </p:nvGrpSpPr>
          <p:grpSpPr>
            <a:xfrm>
              <a:off x="1144830" y="2424823"/>
              <a:ext cx="2295058" cy="2275043"/>
              <a:chOff x="909637" y="2291478"/>
              <a:chExt cx="2295058" cy="2275043"/>
            </a:xfrm>
          </p:grpSpPr>
          <p:pic>
            <p:nvPicPr>
              <p:cNvPr id="51" name="Picture 50">
                <a:extLst>
                  <a:ext uri="{FF2B5EF4-FFF2-40B4-BE49-F238E27FC236}">
                    <a16:creationId xmlns:a16="http://schemas.microsoft.com/office/drawing/2014/main" xmlns="" id="{33F5A49B-9C29-440B-A459-CEA51EBE0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52" name="Oval 51">
                <a:extLst>
                  <a:ext uri="{FF2B5EF4-FFF2-40B4-BE49-F238E27FC236}">
                    <a16:creationId xmlns:a16="http://schemas.microsoft.com/office/drawing/2014/main" xmlns="" id="{032523EE-99A1-41D6-AD75-2B3AFCE00F33}"/>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800" b="0" i="0" u="none" strike="noStrike" kern="1200" cap="none" spc="0" normalizeH="0" baseline="0" noProof="0">
                  <a:ln>
                    <a:noFill/>
                  </a:ln>
                  <a:solidFill>
                    <a:prstClr val="white"/>
                  </a:solidFill>
                  <a:effectLst/>
                  <a:uLnTx/>
                  <a:uFillTx/>
                  <a:latin typeface="Segoe UI Light"/>
                  <a:ea typeface="+mn-ea"/>
                  <a:cs typeface="+mn-cs"/>
                </a:endParaRPr>
              </a:p>
            </p:txBody>
          </p:sp>
        </p:grpSp>
        <p:pic>
          <p:nvPicPr>
            <p:cNvPr id="53" name="Picture 52">
              <a:extLst>
                <a:ext uri="{FF2B5EF4-FFF2-40B4-BE49-F238E27FC236}">
                  <a16:creationId xmlns:a16="http://schemas.microsoft.com/office/drawing/2014/main" xmlns="" id="{F584F6D4-C1E5-4F8D-B5EE-76EA94757D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55" t="-12255" r="-9773" b="-9773"/>
            <a:stretch/>
          </p:blipFill>
          <p:spPr>
            <a:xfrm>
              <a:off x="1469866" y="2901334"/>
              <a:ext cx="1616593" cy="1465822"/>
            </a:xfrm>
            <a:prstGeom prst="ellipse">
              <a:avLst/>
            </a:prstGeom>
            <a:ln>
              <a:noFill/>
            </a:ln>
            <a:effectLst>
              <a:softEdge rad="112500"/>
            </a:effectLst>
          </p:spPr>
        </p:pic>
      </p:grpSp>
      <p:grpSp>
        <p:nvGrpSpPr>
          <p:cNvPr id="43" name="Group 42">
            <a:extLst>
              <a:ext uri="{FF2B5EF4-FFF2-40B4-BE49-F238E27FC236}">
                <a16:creationId xmlns:a16="http://schemas.microsoft.com/office/drawing/2014/main" xmlns="" id="{80CED925-BE65-4B18-BAC8-A8FEAD751D4D}"/>
              </a:ext>
            </a:extLst>
          </p:cNvPr>
          <p:cNvGrpSpPr/>
          <p:nvPr/>
        </p:nvGrpSpPr>
        <p:grpSpPr>
          <a:xfrm>
            <a:off x="6310743" y="1990931"/>
            <a:ext cx="2295058" cy="2275043"/>
            <a:chOff x="909637" y="2291478"/>
            <a:chExt cx="2295058" cy="2275043"/>
          </a:xfrm>
        </p:grpSpPr>
        <p:pic>
          <p:nvPicPr>
            <p:cNvPr id="63" name="Picture 62">
              <a:extLst>
                <a:ext uri="{FF2B5EF4-FFF2-40B4-BE49-F238E27FC236}">
                  <a16:creationId xmlns:a16="http://schemas.microsoft.com/office/drawing/2014/main" xmlns="" id="{D4CB2696-5F17-4938-909A-80BA1F886C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43" t="16275" r="14575" b="8505"/>
            <a:stretch/>
          </p:blipFill>
          <p:spPr>
            <a:xfrm>
              <a:off x="909637" y="2291478"/>
              <a:ext cx="2295058" cy="2275043"/>
            </a:xfrm>
            <a:prstGeom prst="rect">
              <a:avLst/>
            </a:prstGeom>
          </p:spPr>
        </p:pic>
        <p:sp>
          <p:nvSpPr>
            <p:cNvPr id="64" name="Oval 63">
              <a:extLst>
                <a:ext uri="{FF2B5EF4-FFF2-40B4-BE49-F238E27FC236}">
                  <a16:creationId xmlns:a16="http://schemas.microsoft.com/office/drawing/2014/main" xmlns="" id="{9EE1717F-CC7A-4DB5-B08F-1F5BBB128E2B}"/>
                </a:ext>
              </a:extLst>
            </p:cNvPr>
            <p:cNvSpPr/>
            <p:nvPr/>
          </p:nvSpPr>
          <p:spPr>
            <a:xfrm>
              <a:off x="1269783" y="2670368"/>
              <a:ext cx="1574766" cy="1574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sp>
        <p:nvSpPr>
          <p:cNvPr id="39" name="TextBox 38">
            <a:extLst>
              <a:ext uri="{FF2B5EF4-FFF2-40B4-BE49-F238E27FC236}">
                <a16:creationId xmlns:a16="http://schemas.microsoft.com/office/drawing/2014/main" xmlns="" id="{5C826375-50DF-4B5F-82B0-1DC85194E80A}"/>
              </a:ext>
            </a:extLst>
          </p:cNvPr>
          <p:cNvSpPr txBox="1"/>
          <p:nvPr/>
        </p:nvSpPr>
        <p:spPr>
          <a:xfrm>
            <a:off x="2367353" y="1048801"/>
            <a:ext cx="7846023" cy="584775"/>
          </a:xfrm>
          <a:prstGeom prst="rect">
            <a:avLst/>
          </a:prstGeom>
          <a:noFill/>
        </p:spPr>
        <p:txBody>
          <a:bodyPr wrap="square" rtlCol="0">
            <a:spAutoFit/>
          </a:bodyPr>
          <a:lstStyle/>
          <a:p>
            <a:pPr algn="ctr"/>
            <a:r>
              <a:rPr lang="en-US" sz="3200" dirty="0" smtClean="0">
                <a:solidFill>
                  <a:srgbClr val="002060"/>
                </a:solidFill>
                <a:latin typeface="FSP DEMO - Geometos Neue Bold" pitchFamily="50" charset="0"/>
              </a:rPr>
              <a:t>Statement of Problem </a:t>
            </a:r>
            <a:endParaRPr lang="en-US" sz="3200" dirty="0">
              <a:solidFill>
                <a:srgbClr val="002060"/>
              </a:solidFill>
              <a:latin typeface="FSP DEMO - Geometos Neue Bold" pitchFamily="50" charset="0"/>
            </a:endParaRPr>
          </a:p>
        </p:txBody>
      </p:sp>
      <p:grpSp>
        <p:nvGrpSpPr>
          <p:cNvPr id="15" name="Group 14">
            <a:extLst>
              <a:ext uri="{FF2B5EF4-FFF2-40B4-BE49-F238E27FC236}">
                <a16:creationId xmlns:a16="http://schemas.microsoft.com/office/drawing/2014/main" xmlns="" id="{DD59833D-4D75-45FB-8D4A-776528A6C263}"/>
              </a:ext>
            </a:extLst>
          </p:cNvPr>
          <p:cNvGrpSpPr/>
          <p:nvPr/>
        </p:nvGrpSpPr>
        <p:grpSpPr>
          <a:xfrm>
            <a:off x="45905" y="4354456"/>
            <a:ext cx="12146094" cy="1856293"/>
            <a:chOff x="160205" y="4861238"/>
            <a:chExt cx="12146094" cy="1856293"/>
          </a:xfrm>
        </p:grpSpPr>
        <p:sp>
          <p:nvSpPr>
            <p:cNvPr id="11" name="TextBox 10">
              <a:extLst>
                <a:ext uri="{FF2B5EF4-FFF2-40B4-BE49-F238E27FC236}">
                  <a16:creationId xmlns:a16="http://schemas.microsoft.com/office/drawing/2014/main" xmlns="" id="{D6AB3DDF-9D57-494B-9E3B-152FC7860E55}"/>
                </a:ext>
              </a:extLst>
            </p:cNvPr>
            <p:cNvSpPr txBox="1"/>
            <p:nvPr/>
          </p:nvSpPr>
          <p:spPr>
            <a:xfrm>
              <a:off x="173960" y="5575578"/>
              <a:ext cx="3003421" cy="113877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Results in overloaded tasks</a:t>
              </a:r>
            </a:p>
            <a:p>
              <a:r>
                <a:rPr lang="en-US" sz="1700" dirty="0">
                  <a:solidFill>
                    <a:schemeClr val="bg1">
                      <a:lumMod val="65000"/>
                    </a:schemeClr>
                  </a:solidFill>
                  <a:latin typeface="Maiandra GD" panose="020E0502030308020204" pitchFamily="34" charset="0"/>
                </a:rPr>
                <a:t>Lost or Misplaced Files</a:t>
              </a:r>
            </a:p>
            <a:p>
              <a:r>
                <a:rPr lang="en-US" sz="1700" dirty="0">
                  <a:solidFill>
                    <a:schemeClr val="bg1">
                      <a:lumMod val="65000"/>
                    </a:schemeClr>
                  </a:solidFill>
                  <a:latin typeface="Maiandra GD" panose="020E0502030308020204" pitchFamily="34" charset="0"/>
                </a:rPr>
                <a:t>Limited Flexibility</a:t>
              </a:r>
            </a:p>
            <a:p>
              <a:r>
                <a:rPr lang="en-US" sz="1700" dirty="0">
                  <a:solidFill>
                    <a:schemeClr val="bg1">
                      <a:lumMod val="65000"/>
                    </a:schemeClr>
                  </a:solidFill>
                  <a:latin typeface="Maiandra GD" panose="020E0502030308020204" pitchFamily="34" charset="0"/>
                </a:rPr>
                <a:t>Reduced Efficiency</a:t>
              </a:r>
            </a:p>
          </p:txBody>
        </p:sp>
        <p:sp>
          <p:nvSpPr>
            <p:cNvPr id="41" name="TextBox 40">
              <a:extLst>
                <a:ext uri="{FF2B5EF4-FFF2-40B4-BE49-F238E27FC236}">
                  <a16:creationId xmlns:a16="http://schemas.microsoft.com/office/drawing/2014/main" xmlns="" id="{B7A2E4FC-A845-494B-BB64-B7D4ACB5F16B}"/>
                </a:ext>
              </a:extLst>
            </p:cNvPr>
            <p:cNvSpPr txBox="1"/>
            <p:nvPr/>
          </p:nvSpPr>
          <p:spPr>
            <a:xfrm>
              <a:off x="3019426" y="5578758"/>
              <a:ext cx="3095216" cy="113877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Due to long wait times</a:t>
              </a:r>
            </a:p>
            <a:p>
              <a:r>
                <a:rPr lang="en-US" sz="1700" dirty="0">
                  <a:solidFill>
                    <a:schemeClr val="bg1">
                      <a:lumMod val="65000"/>
                    </a:schemeClr>
                  </a:solidFill>
                  <a:latin typeface="Maiandra GD" panose="020E0502030308020204" pitchFamily="34" charset="0"/>
                </a:rPr>
                <a:t>Lack of Reminders</a:t>
              </a:r>
            </a:p>
            <a:p>
              <a:r>
                <a:rPr lang="en-US" sz="1700" dirty="0">
                  <a:solidFill>
                    <a:schemeClr val="bg1">
                      <a:lumMod val="65000"/>
                    </a:schemeClr>
                  </a:solidFill>
                  <a:latin typeface="Maiandra GD" panose="020E0502030308020204" pitchFamily="34" charset="0"/>
                </a:rPr>
                <a:t>Feedback mechanism</a:t>
              </a:r>
            </a:p>
            <a:p>
              <a:r>
                <a:rPr lang="en-US" sz="1700" dirty="0">
                  <a:solidFill>
                    <a:schemeClr val="bg1">
                      <a:lumMod val="65000"/>
                    </a:schemeClr>
                  </a:solidFill>
                  <a:latin typeface="Maiandra GD" panose="020E0502030308020204" pitchFamily="34" charset="0"/>
                </a:rPr>
                <a:t>Patients with busy schedule</a:t>
              </a:r>
            </a:p>
          </p:txBody>
        </p:sp>
        <p:sp>
          <p:nvSpPr>
            <p:cNvPr id="45" name="TextBox 44">
              <a:extLst>
                <a:ext uri="{FF2B5EF4-FFF2-40B4-BE49-F238E27FC236}">
                  <a16:creationId xmlns:a16="http://schemas.microsoft.com/office/drawing/2014/main" xmlns="" id="{AB414386-666A-47F3-B60E-41DDF1FD7E9A}"/>
                </a:ext>
              </a:extLst>
            </p:cNvPr>
            <p:cNvSpPr txBox="1"/>
            <p:nvPr/>
          </p:nvSpPr>
          <p:spPr>
            <a:xfrm>
              <a:off x="5898412" y="5584357"/>
              <a:ext cx="3463987" cy="615553"/>
            </a:xfrm>
            <a:prstGeom prst="rect">
              <a:avLst/>
            </a:prstGeom>
            <a:noFill/>
          </p:spPr>
          <p:txBody>
            <a:bodyPr wrap="square" rtlCol="0">
              <a:spAutoFit/>
            </a:bodyPr>
            <a:lstStyle/>
            <a:p>
              <a:r>
                <a:rPr lang="en-US" sz="1700" dirty="0">
                  <a:solidFill>
                    <a:schemeClr val="bg1">
                      <a:lumMod val="65000"/>
                    </a:schemeClr>
                  </a:solidFill>
                  <a:latin typeface="Maiandra GD" panose="020E0502030308020204" pitchFamily="34" charset="0"/>
                </a:rPr>
                <a:t>More patients, more paperwork</a:t>
              </a:r>
            </a:p>
            <a:p>
              <a:r>
                <a:rPr lang="en-US" sz="1700" dirty="0">
                  <a:solidFill>
                    <a:schemeClr val="bg1">
                      <a:lumMod val="65000"/>
                    </a:schemeClr>
                  </a:solidFill>
                  <a:latin typeface="Maiandra GD" panose="020E0502030308020204" pitchFamily="34" charset="0"/>
                </a:rPr>
                <a:t>Chance of double bookings</a:t>
              </a:r>
            </a:p>
          </p:txBody>
        </p:sp>
        <p:sp>
          <p:nvSpPr>
            <p:cNvPr id="46" name="TextBox 45">
              <a:extLst>
                <a:ext uri="{FF2B5EF4-FFF2-40B4-BE49-F238E27FC236}">
                  <a16:creationId xmlns:a16="http://schemas.microsoft.com/office/drawing/2014/main" xmlns="" id="{AFF6349F-E142-437B-9956-2AE76AF31AFA}"/>
                </a:ext>
              </a:extLst>
            </p:cNvPr>
            <p:cNvSpPr txBox="1"/>
            <p:nvPr/>
          </p:nvSpPr>
          <p:spPr>
            <a:xfrm>
              <a:off x="9315450" y="5602334"/>
              <a:ext cx="2990849" cy="923330"/>
            </a:xfrm>
            <a:prstGeom prst="rect">
              <a:avLst/>
            </a:prstGeom>
            <a:noFill/>
          </p:spPr>
          <p:txBody>
            <a:bodyPr wrap="square" rtlCol="0">
              <a:spAutoFit/>
            </a:bodyPr>
            <a:lstStyle/>
            <a:p>
              <a:r>
                <a:rPr lang="en-US" dirty="0">
                  <a:solidFill>
                    <a:srgbClr val="002060"/>
                  </a:solidFill>
                  <a:latin typeface="Maiandra GD" panose="020E0502030308020204" pitchFamily="34" charset="0"/>
                  <a:ea typeface="Malgun Gothic" panose="020B0503020000020004" pitchFamily="34" charset="-127"/>
                </a:rPr>
                <a:t>Reduced patient confidence</a:t>
              </a:r>
            </a:p>
            <a:p>
              <a:r>
                <a:rPr lang="en-US" dirty="0">
                  <a:solidFill>
                    <a:srgbClr val="002060"/>
                  </a:solidFill>
                  <a:latin typeface="Maiandra GD" panose="020E0502030308020204" pitchFamily="34" charset="0"/>
                  <a:ea typeface="Malgun Gothic" panose="020B0503020000020004" pitchFamily="34" charset="-127"/>
                </a:rPr>
                <a:t>Potential for missed opportunities</a:t>
              </a:r>
            </a:p>
          </p:txBody>
        </p:sp>
        <p:sp>
          <p:nvSpPr>
            <p:cNvPr id="13" name="TextBox 12">
              <a:extLst>
                <a:ext uri="{FF2B5EF4-FFF2-40B4-BE49-F238E27FC236}">
                  <a16:creationId xmlns:a16="http://schemas.microsoft.com/office/drawing/2014/main" xmlns="" id="{6CB0F936-6BB7-4581-96A1-76214950B037}"/>
                </a:ext>
              </a:extLst>
            </p:cNvPr>
            <p:cNvSpPr txBox="1"/>
            <p:nvPr/>
          </p:nvSpPr>
          <p:spPr>
            <a:xfrm>
              <a:off x="160205" y="4861238"/>
              <a:ext cx="2853368" cy="707886"/>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Manual Appointment Handling</a:t>
              </a:r>
            </a:p>
          </p:txBody>
        </p:sp>
        <p:sp>
          <p:nvSpPr>
            <p:cNvPr id="47" name="TextBox 46">
              <a:extLst>
                <a:ext uri="{FF2B5EF4-FFF2-40B4-BE49-F238E27FC236}">
                  <a16:creationId xmlns:a16="http://schemas.microsoft.com/office/drawing/2014/main" xmlns="" id="{0A98A792-133F-4DC1-B6BD-9966B6D0C042}"/>
                </a:ext>
              </a:extLst>
            </p:cNvPr>
            <p:cNvSpPr txBox="1"/>
            <p:nvPr/>
          </p:nvSpPr>
          <p:spPr>
            <a:xfrm>
              <a:off x="3091656" y="4873938"/>
              <a:ext cx="2900294" cy="400110"/>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Patient Dissatisfaction</a:t>
              </a:r>
            </a:p>
          </p:txBody>
        </p:sp>
        <p:sp>
          <p:nvSpPr>
            <p:cNvPr id="48" name="TextBox 47">
              <a:extLst>
                <a:ext uri="{FF2B5EF4-FFF2-40B4-BE49-F238E27FC236}">
                  <a16:creationId xmlns:a16="http://schemas.microsoft.com/office/drawing/2014/main" xmlns="" id="{2CE57DB9-892A-4C95-A131-9FBD9E9A4DCD}"/>
                </a:ext>
              </a:extLst>
            </p:cNvPr>
            <p:cNvSpPr txBox="1"/>
            <p:nvPr/>
          </p:nvSpPr>
          <p:spPr>
            <a:xfrm>
              <a:off x="6090265" y="4861238"/>
              <a:ext cx="2984501" cy="400110"/>
            </a:xfrm>
            <a:prstGeom prst="rect">
              <a:avLst/>
            </a:prstGeom>
            <a:noFill/>
          </p:spPr>
          <p:txBody>
            <a:bodyPr wrap="square" rtlCol="0">
              <a:spAutoFit/>
            </a:bodyPr>
            <a:lstStyle/>
            <a:p>
              <a:pPr algn="ctr"/>
              <a:r>
                <a:rPr lang="en-US" sz="2000" b="1" dirty="0">
                  <a:solidFill>
                    <a:schemeClr val="bg1">
                      <a:lumMod val="65000"/>
                    </a:schemeClr>
                  </a:solidFill>
                  <a:latin typeface="Montserrat SemiBold" pitchFamily="2" charset="0"/>
                </a:rPr>
                <a:t>Scalability Issues</a:t>
              </a:r>
            </a:p>
          </p:txBody>
        </p:sp>
        <p:sp>
          <p:nvSpPr>
            <p:cNvPr id="49" name="TextBox 48">
              <a:extLst>
                <a:ext uri="{FF2B5EF4-FFF2-40B4-BE49-F238E27FC236}">
                  <a16:creationId xmlns:a16="http://schemas.microsoft.com/office/drawing/2014/main" xmlns="" id="{285F2607-D57B-466A-AAA0-92AA4771AA0C}"/>
                </a:ext>
              </a:extLst>
            </p:cNvPr>
            <p:cNvSpPr txBox="1"/>
            <p:nvPr/>
          </p:nvSpPr>
          <p:spPr>
            <a:xfrm>
              <a:off x="9198591" y="4882197"/>
              <a:ext cx="3107708" cy="707886"/>
            </a:xfrm>
            <a:prstGeom prst="rect">
              <a:avLst/>
            </a:prstGeom>
            <a:noFill/>
          </p:spPr>
          <p:txBody>
            <a:bodyPr wrap="square" rtlCol="0">
              <a:spAutoFit/>
            </a:bodyPr>
            <a:lstStyle/>
            <a:p>
              <a:pPr algn="ctr"/>
              <a:r>
                <a:rPr lang="en-US" sz="2000" b="1" dirty="0">
                  <a:solidFill>
                    <a:srgbClr val="002060"/>
                  </a:solidFill>
                  <a:latin typeface="Montserrat SemiBold" pitchFamily="2" charset="0"/>
                </a:rPr>
                <a:t>Limited Doctor Information </a:t>
              </a:r>
            </a:p>
          </p:txBody>
        </p:sp>
      </p:grpSp>
      <p:grpSp>
        <p:nvGrpSpPr>
          <p:cNvPr id="33" name="Group 32">
            <a:extLst>
              <a:ext uri="{FF2B5EF4-FFF2-40B4-BE49-F238E27FC236}">
                <a16:creationId xmlns:a16="http://schemas.microsoft.com/office/drawing/2014/main" xmlns="" id="{7DB36ABC-3972-4E28-A1AF-96C929671033}"/>
              </a:ext>
            </a:extLst>
          </p:cNvPr>
          <p:cNvGrpSpPr/>
          <p:nvPr/>
        </p:nvGrpSpPr>
        <p:grpSpPr>
          <a:xfrm>
            <a:off x="9388747" y="1962180"/>
            <a:ext cx="2280237" cy="2275043"/>
            <a:chOff x="6220956" y="2262448"/>
            <a:chExt cx="2280237" cy="2275043"/>
          </a:xfrm>
        </p:grpSpPr>
        <p:pic>
          <p:nvPicPr>
            <p:cNvPr id="34" name="Picture 33">
              <a:extLst>
                <a:ext uri="{FF2B5EF4-FFF2-40B4-BE49-F238E27FC236}">
                  <a16:creationId xmlns:a16="http://schemas.microsoft.com/office/drawing/2014/main" xmlns="" id="{DC8A7019-5680-44CB-A906-8689E6C630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80" t="8750" r="18148"/>
            <a:stretch/>
          </p:blipFill>
          <p:spPr>
            <a:xfrm>
              <a:off x="6220956" y="2262448"/>
              <a:ext cx="2280237" cy="2275043"/>
            </a:xfrm>
            <a:prstGeom prst="rect">
              <a:avLst/>
            </a:prstGeom>
          </p:spPr>
        </p:pic>
        <p:pic>
          <p:nvPicPr>
            <p:cNvPr id="35" name="Picture 34">
              <a:extLst>
                <a:ext uri="{FF2B5EF4-FFF2-40B4-BE49-F238E27FC236}">
                  <a16:creationId xmlns:a16="http://schemas.microsoft.com/office/drawing/2014/main" xmlns="" id="{662A6F90-A174-4B97-8CFA-C1E65106CB2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342" t="14603" r="21893" b="6667"/>
            <a:stretch/>
          </p:blipFill>
          <p:spPr>
            <a:xfrm>
              <a:off x="6512945" y="2556309"/>
              <a:ext cx="1696258" cy="1687320"/>
            </a:xfrm>
            <a:prstGeom prst="rect">
              <a:avLst/>
            </a:prstGeom>
          </p:spPr>
        </p:pic>
      </p:grpSp>
      <p:pic>
        <p:nvPicPr>
          <p:cNvPr id="65" name="Picture 64">
            <a:extLst>
              <a:ext uri="{FF2B5EF4-FFF2-40B4-BE49-F238E27FC236}">
                <a16:creationId xmlns:a16="http://schemas.microsoft.com/office/drawing/2014/main" xmlns="" id="{6F96A41E-08CE-43F8-BD11-7A09BD98A2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3192" y="2461604"/>
            <a:ext cx="1287430" cy="1237139"/>
          </a:xfrm>
          <a:prstGeom prst="rect">
            <a:avLst/>
          </a:prstGeom>
        </p:spPr>
      </p:pic>
      <p:pic>
        <p:nvPicPr>
          <p:cNvPr id="66" name="Picture 65">
            <a:extLst>
              <a:ext uri="{FF2B5EF4-FFF2-40B4-BE49-F238E27FC236}">
                <a16:creationId xmlns:a16="http://schemas.microsoft.com/office/drawing/2014/main" xmlns="" id="{A2C8130F-BB7C-4087-BBFB-9BA704F791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9515" y="2594420"/>
            <a:ext cx="1188840" cy="1188840"/>
          </a:xfrm>
          <a:prstGeom prst="rect">
            <a:avLst/>
          </a:prstGeom>
        </p:spPr>
      </p:pic>
      <p:pic>
        <p:nvPicPr>
          <p:cNvPr id="67" name="Picture 66">
            <a:extLst>
              <a:ext uri="{FF2B5EF4-FFF2-40B4-BE49-F238E27FC236}">
                <a16:creationId xmlns:a16="http://schemas.microsoft.com/office/drawing/2014/main" xmlns="" id="{DC4CEDE9-3AC9-4ED6-AD35-135E559E7CFF}"/>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37449" y1="28807" x2="50206" y2="23045"/>
                        <a14:backgroundMark x1="34979" y1="77366" x2="46914" y2="83128"/>
                        <a14:backgroundMark x1="64609" y1="74897" x2="58025" y2="80658"/>
                        <a14:backgroundMark x1="66255" y1="80658" x2="38683" y2="7736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654363" y="2187114"/>
            <a:ext cx="1786224" cy="1786224"/>
          </a:xfrm>
          <a:prstGeom prst="rect">
            <a:avLst/>
          </a:prstGeom>
        </p:spPr>
      </p:pic>
      <p:sp>
        <p:nvSpPr>
          <p:cNvPr id="68" name="Rectangle 67">
            <a:extLst>
              <a:ext uri="{FF2B5EF4-FFF2-40B4-BE49-F238E27FC236}">
                <a16:creationId xmlns:a16="http://schemas.microsoft.com/office/drawing/2014/main" xmlns="" id="{FA5CD4AC-4ED3-4B67-909E-1D195D39E84A}"/>
              </a:ext>
            </a:extLst>
          </p:cNvPr>
          <p:cNvSpPr/>
          <p:nvPr/>
        </p:nvSpPr>
        <p:spPr>
          <a:xfrm>
            <a:off x="1" y="6482446"/>
            <a:ext cx="12192000" cy="374755"/>
          </a:xfrm>
          <a:prstGeom prst="rect">
            <a:avLst/>
          </a:prstGeom>
          <a:solidFill>
            <a:srgbClr val="8BCD43">
              <a:alpha val="5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69" name="Snip Same Side Corner Rectangle 68">
            <a:extLst>
              <a:ext uri="{FF2B5EF4-FFF2-40B4-BE49-F238E27FC236}">
                <a16:creationId xmlns:a16="http://schemas.microsoft.com/office/drawing/2014/main" xmlns="" id="{FA5CD4AC-4ED3-4B67-909E-1D195D39E84A}"/>
              </a:ext>
            </a:extLst>
          </p:cNvPr>
          <p:cNvSpPr/>
          <p:nvPr/>
        </p:nvSpPr>
        <p:spPr>
          <a:xfrm>
            <a:off x="5161364" y="6482445"/>
            <a:ext cx="7264347" cy="374755"/>
          </a:xfrm>
          <a:prstGeom prst="snip2SameRect">
            <a:avLst>
              <a:gd name="adj1" fmla="val 50000"/>
              <a:gd name="adj2" fmla="val 50000"/>
            </a:avLst>
          </a:prstGeom>
          <a:solidFill>
            <a:srgbClr val="83C93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Tree>
    <p:extLst>
      <p:ext uri="{BB962C8B-B14F-4D97-AF65-F5344CB8AC3E}">
        <p14:creationId xmlns:p14="http://schemas.microsoft.com/office/powerpoint/2010/main" val="27396771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D429AF-5358-469A-92DF-5476CCA92B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BE860AC4-8696-468F-A9E2-1FD7E4943C01}"/>
              </a:ext>
            </a:extLst>
          </p:cNvPr>
          <p:cNvSpPr/>
          <p:nvPr/>
        </p:nvSpPr>
        <p:spPr>
          <a:xfrm>
            <a:off x="0" y="0"/>
            <a:ext cx="12192000" cy="6858000"/>
          </a:xfrm>
          <a:prstGeom prst="rect">
            <a:avLst/>
          </a:prstGeom>
          <a:solidFill>
            <a:srgbClr val="002060">
              <a:alpha val="88000"/>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8" name="Oval 17">
            <a:extLst>
              <a:ext uri="{FF2B5EF4-FFF2-40B4-BE49-F238E27FC236}">
                <a16:creationId xmlns:a16="http://schemas.microsoft.com/office/drawing/2014/main" xmlns="" id="{79806D26-79EC-4187-BABB-E11D9B5725AD}"/>
              </a:ext>
            </a:extLst>
          </p:cNvPr>
          <p:cNvSpPr/>
          <p:nvPr/>
        </p:nvSpPr>
        <p:spPr>
          <a:xfrm>
            <a:off x="483026" y="1465027"/>
            <a:ext cx="1155021" cy="1155021"/>
          </a:xfrm>
          <a:prstGeom prst="ellipse">
            <a:avLst/>
          </a:prstGeom>
          <a:solidFill>
            <a:srgbClr val="00206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20" name="Oval 19">
            <a:extLst>
              <a:ext uri="{FF2B5EF4-FFF2-40B4-BE49-F238E27FC236}">
                <a16:creationId xmlns:a16="http://schemas.microsoft.com/office/drawing/2014/main" xmlns="" id="{207F5750-2D06-4BD6-8669-84337132CA8F}"/>
              </a:ext>
            </a:extLst>
          </p:cNvPr>
          <p:cNvSpPr/>
          <p:nvPr/>
        </p:nvSpPr>
        <p:spPr>
          <a:xfrm>
            <a:off x="559263" y="5026142"/>
            <a:ext cx="1155021" cy="1155021"/>
          </a:xfrm>
          <a:prstGeom prst="ellipse">
            <a:avLst/>
          </a:prstGeom>
          <a:solidFill>
            <a:srgbClr val="00206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22" name="Oval 21">
            <a:extLst>
              <a:ext uri="{FF2B5EF4-FFF2-40B4-BE49-F238E27FC236}">
                <a16:creationId xmlns:a16="http://schemas.microsoft.com/office/drawing/2014/main" xmlns="" id="{72F8562D-B547-41C6-A00A-DB1B4473C256}"/>
              </a:ext>
            </a:extLst>
          </p:cNvPr>
          <p:cNvSpPr/>
          <p:nvPr/>
        </p:nvSpPr>
        <p:spPr>
          <a:xfrm>
            <a:off x="10018772" y="1392058"/>
            <a:ext cx="1155021" cy="1155021"/>
          </a:xfrm>
          <a:prstGeom prst="ellipse">
            <a:avLst/>
          </a:prstGeom>
          <a:solidFill>
            <a:srgbClr val="00206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28" name="TextBox 27">
            <a:extLst>
              <a:ext uri="{FF2B5EF4-FFF2-40B4-BE49-F238E27FC236}">
                <a16:creationId xmlns:a16="http://schemas.microsoft.com/office/drawing/2014/main" xmlns="" id="{C7BB6B52-F1BB-4F2E-A98C-5E11A92A402D}"/>
              </a:ext>
            </a:extLst>
          </p:cNvPr>
          <p:cNvSpPr txBox="1"/>
          <p:nvPr/>
        </p:nvSpPr>
        <p:spPr>
          <a:xfrm>
            <a:off x="2688448" y="829470"/>
            <a:ext cx="7330324" cy="646331"/>
          </a:xfrm>
          <a:prstGeom prst="rect">
            <a:avLst/>
          </a:prstGeom>
          <a:noFill/>
        </p:spPr>
        <p:txBody>
          <a:bodyPr wrap="square" rtlCol="0">
            <a:spAutoFit/>
          </a:bodyPr>
          <a:lstStyle/>
          <a:p>
            <a:pPr algn="ctr"/>
            <a:r>
              <a:rPr lang="en-US" sz="3600" dirty="0" smtClean="0">
                <a:solidFill>
                  <a:schemeClr val="bg1"/>
                </a:solidFill>
                <a:latin typeface="FSP DEMO - Geometos Neue Bold" pitchFamily="50" charset="0"/>
              </a:rPr>
              <a:t>Scope of the project</a:t>
            </a:r>
            <a:endParaRPr lang="en-US" sz="3600" dirty="0">
              <a:solidFill>
                <a:schemeClr val="bg1"/>
              </a:solidFill>
              <a:latin typeface="FSP DEMO - Geometos Neue Bold" pitchFamily="50" charset="0"/>
            </a:endParaRPr>
          </a:p>
        </p:txBody>
      </p:sp>
      <p:grpSp>
        <p:nvGrpSpPr>
          <p:cNvPr id="45" name="Group 44"/>
          <p:cNvGrpSpPr/>
          <p:nvPr/>
        </p:nvGrpSpPr>
        <p:grpSpPr>
          <a:xfrm>
            <a:off x="6072234" y="1523013"/>
            <a:ext cx="4968168" cy="2040458"/>
            <a:chOff x="6072234" y="1523013"/>
            <a:chExt cx="4968168" cy="2040458"/>
          </a:xfrm>
        </p:grpSpPr>
        <p:sp>
          <p:nvSpPr>
            <p:cNvPr id="7" name="Rectangle 6">
              <a:extLst>
                <a:ext uri="{FF2B5EF4-FFF2-40B4-BE49-F238E27FC236}">
                  <a16:creationId xmlns:a16="http://schemas.microsoft.com/office/drawing/2014/main" xmlns="" id="{6696DD2D-FA36-4C54-8119-EA45660B0C50}"/>
                </a:ext>
              </a:extLst>
            </p:cNvPr>
            <p:cNvSpPr/>
            <p:nvPr/>
          </p:nvSpPr>
          <p:spPr>
            <a:xfrm>
              <a:off x="6078071" y="2043953"/>
              <a:ext cx="4518212"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10" name="Group 9">
              <a:extLst>
                <a:ext uri="{FF2B5EF4-FFF2-40B4-BE49-F238E27FC236}">
                  <a16:creationId xmlns:a16="http://schemas.microsoft.com/office/drawing/2014/main" xmlns="" id="{51FB4577-7DAE-48B3-874B-8A52E642F97A}"/>
                </a:ext>
              </a:extLst>
            </p:cNvPr>
            <p:cNvGrpSpPr/>
            <p:nvPr/>
          </p:nvGrpSpPr>
          <p:grpSpPr>
            <a:xfrm>
              <a:off x="6072234" y="2215993"/>
              <a:ext cx="4342522" cy="1098751"/>
              <a:chOff x="1529264" y="2235744"/>
              <a:chExt cx="4342522" cy="1098751"/>
            </a:xfrm>
          </p:grpSpPr>
          <p:sp>
            <p:nvSpPr>
              <p:cNvPr id="14" name="TextBox 13">
                <a:extLst>
                  <a:ext uri="{FF2B5EF4-FFF2-40B4-BE49-F238E27FC236}">
                    <a16:creationId xmlns:a16="http://schemas.microsoft.com/office/drawing/2014/main" xmlns="" id="{0FA0AF34-B56C-4316-BA88-198A2CA3DEDF}"/>
                  </a:ext>
                </a:extLst>
              </p:cNvPr>
              <p:cNvSpPr txBox="1"/>
              <p:nvPr/>
            </p:nvSpPr>
            <p:spPr>
              <a:xfrm>
                <a:off x="1945371" y="2688164"/>
                <a:ext cx="3926415" cy="646331"/>
              </a:xfrm>
              <a:prstGeom prst="rect">
                <a:avLst/>
              </a:prstGeom>
              <a:noFill/>
            </p:spPr>
            <p:txBody>
              <a:bodyPr wrap="square" rtlCol="0">
                <a:spAutoFit/>
              </a:bodyPr>
              <a:lstStyle/>
              <a:p>
                <a:r>
                  <a:rPr lang="en-US" dirty="0">
                    <a:latin typeface="Maiandra GD" panose="020E0502030308020204" pitchFamily="34" charset="0"/>
                  </a:rPr>
                  <a:t>Patients can remotely request </a:t>
                </a:r>
                <a:r>
                  <a:rPr lang="en-US" dirty="0" err="1" smtClean="0">
                    <a:latin typeface="Maiandra GD" panose="020E0502030308020204" pitchFamily="34" charset="0"/>
                  </a:rPr>
                  <a:t>appts</a:t>
                </a:r>
                <a:r>
                  <a:rPr lang="en-US" dirty="0" smtClean="0">
                    <a:latin typeface="Maiandra GD" panose="020E0502030308020204" pitchFamily="34" charset="0"/>
                  </a:rPr>
                  <a:t>. </a:t>
                </a:r>
                <a:r>
                  <a:rPr lang="en-US" dirty="0">
                    <a:latin typeface="Maiandra GD" panose="020E0502030308020204" pitchFamily="34" charset="0"/>
                  </a:rPr>
                  <a:t>with </a:t>
                </a:r>
                <a:r>
                  <a:rPr lang="en-US" dirty="0" smtClean="0">
                    <a:latin typeface="Maiandra GD" panose="020E0502030308020204" pitchFamily="34" charset="0"/>
                  </a:rPr>
                  <a:t>doctors through mobile app.</a:t>
                </a:r>
                <a:endParaRPr lang="en-US" dirty="0">
                  <a:latin typeface="Maiandra GD" panose="020E0502030308020204" pitchFamily="34" charset="0"/>
                </a:endParaRPr>
              </a:p>
            </p:txBody>
          </p:sp>
          <p:sp>
            <p:nvSpPr>
              <p:cNvPr id="15" name="TextBox 14">
                <a:extLst>
                  <a:ext uri="{FF2B5EF4-FFF2-40B4-BE49-F238E27FC236}">
                    <a16:creationId xmlns:a16="http://schemas.microsoft.com/office/drawing/2014/main" xmlns="" id="{E2B2E388-E478-409A-A67A-BEBAB29411E6}"/>
                  </a:ext>
                </a:extLst>
              </p:cNvPr>
              <p:cNvSpPr txBox="1"/>
              <p:nvPr/>
            </p:nvSpPr>
            <p:spPr>
              <a:xfrm>
                <a:off x="1529264" y="2235744"/>
                <a:ext cx="4250861" cy="400110"/>
              </a:xfrm>
              <a:prstGeom prst="rect">
                <a:avLst/>
              </a:prstGeom>
              <a:noFill/>
            </p:spPr>
            <p:txBody>
              <a:bodyPr wrap="square" rtlCol="0">
                <a:spAutoFit/>
              </a:bodyPr>
              <a:lstStyle/>
              <a:p>
                <a:pPr algn="ctr"/>
                <a:r>
                  <a:rPr lang="en-US" sz="2000" b="1" dirty="0" smtClean="0">
                    <a:latin typeface="FSP DEMO - Gmts N xtr Bld" pitchFamily="50" charset="0"/>
                  </a:rPr>
                  <a:t>Remote Appointment request</a:t>
                </a:r>
                <a:endParaRPr lang="en-US" sz="2000" b="1" dirty="0">
                  <a:latin typeface="FSP DEMO - Gmts N xtr Bld" pitchFamily="50" charset="0"/>
                </a:endParaRPr>
              </a:p>
            </p:txBody>
          </p:sp>
        </p:grpSp>
        <p:pic>
          <p:nvPicPr>
            <p:cNvPr id="36" name="Picture 35">
              <a:extLst>
                <a:ext uri="{FF2B5EF4-FFF2-40B4-BE49-F238E27FC236}">
                  <a16:creationId xmlns:a16="http://schemas.microsoft.com/office/drawing/2014/main" xmlns="" id="{3E482B6E-8A04-4420-ADB3-28FAC96575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6054" y="1523013"/>
              <a:ext cx="914348" cy="914348"/>
            </a:xfrm>
            <a:prstGeom prst="rect">
              <a:avLst/>
            </a:prstGeom>
          </p:spPr>
        </p:pic>
      </p:grpSp>
      <p:grpSp>
        <p:nvGrpSpPr>
          <p:cNvPr id="51" name="Group 50"/>
          <p:cNvGrpSpPr/>
          <p:nvPr/>
        </p:nvGrpSpPr>
        <p:grpSpPr>
          <a:xfrm>
            <a:off x="6078071" y="3899647"/>
            <a:ext cx="5095722" cy="2061186"/>
            <a:chOff x="6078071" y="3899647"/>
            <a:chExt cx="5095722" cy="2061186"/>
          </a:xfrm>
        </p:grpSpPr>
        <p:sp>
          <p:nvSpPr>
            <p:cNvPr id="21" name="Oval 20">
              <a:extLst>
                <a:ext uri="{FF2B5EF4-FFF2-40B4-BE49-F238E27FC236}">
                  <a16:creationId xmlns:a16="http://schemas.microsoft.com/office/drawing/2014/main" xmlns="" id="{04C0D14E-0BFA-4F92-B2DF-E30809E478F9}"/>
                </a:ext>
              </a:extLst>
            </p:cNvPr>
            <p:cNvSpPr/>
            <p:nvPr/>
          </p:nvSpPr>
          <p:spPr>
            <a:xfrm>
              <a:off x="10018772" y="4805812"/>
              <a:ext cx="1155021" cy="1155021"/>
            </a:xfrm>
            <a:prstGeom prst="ellipse">
              <a:avLst/>
            </a:prstGeom>
            <a:solidFill>
              <a:srgbClr val="00206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8" name="Rectangle 7">
              <a:extLst>
                <a:ext uri="{FF2B5EF4-FFF2-40B4-BE49-F238E27FC236}">
                  <a16:creationId xmlns:a16="http://schemas.microsoft.com/office/drawing/2014/main" xmlns="" id="{D592EF42-4678-4DC6-8385-5805E02A84CD}"/>
                </a:ext>
              </a:extLst>
            </p:cNvPr>
            <p:cNvSpPr/>
            <p:nvPr/>
          </p:nvSpPr>
          <p:spPr>
            <a:xfrm>
              <a:off x="6078071" y="3899647"/>
              <a:ext cx="4518212"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50" name="Group 49"/>
            <p:cNvGrpSpPr/>
            <p:nvPr/>
          </p:nvGrpSpPr>
          <p:grpSpPr>
            <a:xfrm>
              <a:off x="6116395" y="3941077"/>
              <a:ext cx="4496466" cy="1326400"/>
              <a:chOff x="6116395" y="3941077"/>
              <a:chExt cx="4496466" cy="1326400"/>
            </a:xfrm>
          </p:grpSpPr>
          <p:sp>
            <p:nvSpPr>
              <p:cNvPr id="26" name="TextBox 25">
                <a:extLst>
                  <a:ext uri="{FF2B5EF4-FFF2-40B4-BE49-F238E27FC236}">
                    <a16:creationId xmlns:a16="http://schemas.microsoft.com/office/drawing/2014/main" xmlns="" id="{0E84ACD6-E7E6-4AD5-93C5-B17118B7A9AE}"/>
                  </a:ext>
                </a:extLst>
              </p:cNvPr>
              <p:cNvSpPr txBox="1"/>
              <p:nvPr/>
            </p:nvSpPr>
            <p:spPr>
              <a:xfrm>
                <a:off x="6116395" y="4344147"/>
                <a:ext cx="4496466" cy="923330"/>
              </a:xfrm>
              <a:prstGeom prst="rect">
                <a:avLst/>
              </a:prstGeom>
              <a:noFill/>
            </p:spPr>
            <p:txBody>
              <a:bodyPr wrap="square" rtlCol="0">
                <a:spAutoFit/>
              </a:bodyPr>
              <a:lstStyle/>
              <a:p>
                <a:r>
                  <a:rPr lang="en-US" dirty="0" smtClean="0">
                    <a:latin typeface="Maiandra GD" panose="020E0502030308020204" pitchFamily="34" charset="0"/>
                  </a:rPr>
                  <a:t>As an admin approves the </a:t>
                </a:r>
                <a:r>
                  <a:rPr lang="en-US" dirty="0" err="1" smtClean="0">
                    <a:latin typeface="Maiandra GD" panose="020E0502030308020204" pitchFamily="34" charset="0"/>
                  </a:rPr>
                  <a:t>appt</a:t>
                </a:r>
                <a:r>
                  <a:rPr lang="en-US" dirty="0" smtClean="0">
                    <a:latin typeface="Maiandra GD" panose="020E0502030308020204" pitchFamily="34" charset="0"/>
                  </a:rPr>
                  <a:t>, the system notifies both parties and when the </a:t>
                </a:r>
                <a:r>
                  <a:rPr lang="en-US" dirty="0" err="1" smtClean="0">
                    <a:latin typeface="Maiandra GD" panose="020E0502030308020204" pitchFamily="34" charset="0"/>
                  </a:rPr>
                  <a:t>appt</a:t>
                </a:r>
                <a:r>
                  <a:rPr lang="en-US" dirty="0" smtClean="0">
                    <a:latin typeface="Maiandra GD" panose="020E0502030308020204" pitchFamily="34" charset="0"/>
                  </a:rPr>
                  <a:t> date approaches it reminds them.</a:t>
                </a:r>
                <a:endParaRPr lang="am-ET" dirty="0"/>
              </a:p>
            </p:txBody>
          </p:sp>
          <p:sp>
            <p:nvSpPr>
              <p:cNvPr id="27" name="TextBox 26">
                <a:extLst>
                  <a:ext uri="{FF2B5EF4-FFF2-40B4-BE49-F238E27FC236}">
                    <a16:creationId xmlns:a16="http://schemas.microsoft.com/office/drawing/2014/main" xmlns="" id="{CF55D777-2E96-46C2-830C-DD7BCD3D1575}"/>
                  </a:ext>
                </a:extLst>
              </p:cNvPr>
              <p:cNvSpPr txBox="1"/>
              <p:nvPr/>
            </p:nvSpPr>
            <p:spPr>
              <a:xfrm>
                <a:off x="6266316" y="3941077"/>
                <a:ext cx="4146181" cy="400110"/>
              </a:xfrm>
              <a:prstGeom prst="rect">
                <a:avLst/>
              </a:prstGeom>
              <a:noFill/>
            </p:spPr>
            <p:txBody>
              <a:bodyPr wrap="square" rtlCol="0">
                <a:spAutoFit/>
              </a:bodyPr>
              <a:lstStyle/>
              <a:p>
                <a:pPr algn="ctr"/>
                <a:r>
                  <a:rPr lang="en-US" sz="2000" dirty="0" smtClean="0">
                    <a:latin typeface="FSP DEMO - Gmts N xtr Bld" pitchFamily="50" charset="0"/>
                  </a:rPr>
                  <a:t> Notifications </a:t>
                </a:r>
                <a:r>
                  <a:rPr lang="en-US" sz="2000" b="1" dirty="0" smtClean="0">
                    <a:latin typeface="Doppio One" panose="02010603030000020804" pitchFamily="2" charset="0"/>
                  </a:rPr>
                  <a:t>&amp; </a:t>
                </a:r>
                <a:r>
                  <a:rPr lang="en-US" sz="2000" dirty="0" smtClean="0">
                    <a:latin typeface="FSP DEMO - Gmts N xtr Bld" pitchFamily="50" charset="0"/>
                  </a:rPr>
                  <a:t>reminder</a:t>
                </a:r>
                <a:endParaRPr lang="en-US" sz="2000" dirty="0">
                  <a:latin typeface="FSP DEMO - Gmts N xtr Bld" pitchFamily="50" charset="0"/>
                </a:endParaRPr>
              </a:p>
            </p:txBody>
          </p:sp>
        </p:grpSp>
        <p:pic>
          <p:nvPicPr>
            <p:cNvPr id="40" name="Picture 39">
              <a:extLst>
                <a:ext uri="{FF2B5EF4-FFF2-40B4-BE49-F238E27FC236}">
                  <a16:creationId xmlns:a16="http://schemas.microsoft.com/office/drawing/2014/main" xmlns="" id="{F8457A60-15A7-4CD3-95E1-58A5EB69C4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6331" y="4853834"/>
              <a:ext cx="1073793" cy="1073793"/>
            </a:xfrm>
            <a:prstGeom prst="rect">
              <a:avLst/>
            </a:prstGeom>
          </p:spPr>
        </p:pic>
      </p:grpSp>
      <p:grpSp>
        <p:nvGrpSpPr>
          <p:cNvPr id="44" name="Group 43"/>
          <p:cNvGrpSpPr/>
          <p:nvPr/>
        </p:nvGrpSpPr>
        <p:grpSpPr>
          <a:xfrm>
            <a:off x="604332" y="1586333"/>
            <a:ext cx="4980253" cy="1977138"/>
            <a:chOff x="604332" y="1586333"/>
            <a:chExt cx="4980253" cy="1977138"/>
          </a:xfrm>
        </p:grpSpPr>
        <p:sp>
          <p:nvSpPr>
            <p:cNvPr id="5" name="Rectangle 4">
              <a:extLst>
                <a:ext uri="{FF2B5EF4-FFF2-40B4-BE49-F238E27FC236}">
                  <a16:creationId xmlns:a16="http://schemas.microsoft.com/office/drawing/2014/main" xmlns="" id="{403273E7-C445-4B7E-81FF-B9B05417B5B7}"/>
                </a:ext>
              </a:extLst>
            </p:cNvPr>
            <p:cNvSpPr/>
            <p:nvPr/>
          </p:nvSpPr>
          <p:spPr>
            <a:xfrm>
              <a:off x="1066373" y="2043953"/>
              <a:ext cx="4518212"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24" name="Group 23"/>
            <p:cNvGrpSpPr/>
            <p:nvPr/>
          </p:nvGrpSpPr>
          <p:grpSpPr>
            <a:xfrm>
              <a:off x="1555923" y="2172216"/>
              <a:ext cx="3975180" cy="1339869"/>
              <a:chOff x="1555923" y="2172216"/>
              <a:chExt cx="3975180" cy="1339869"/>
            </a:xfrm>
          </p:grpSpPr>
          <p:sp>
            <p:nvSpPr>
              <p:cNvPr id="16" name="TextBox 15">
                <a:extLst>
                  <a:ext uri="{FF2B5EF4-FFF2-40B4-BE49-F238E27FC236}">
                    <a16:creationId xmlns:a16="http://schemas.microsoft.com/office/drawing/2014/main" xmlns="" id="{5455BB45-B052-4199-B944-B04C446BFF47}"/>
                  </a:ext>
                </a:extLst>
              </p:cNvPr>
              <p:cNvSpPr txBox="1"/>
              <p:nvPr/>
            </p:nvSpPr>
            <p:spPr>
              <a:xfrm>
                <a:off x="1663336" y="2588755"/>
                <a:ext cx="3867767" cy="923330"/>
              </a:xfrm>
              <a:prstGeom prst="rect">
                <a:avLst/>
              </a:prstGeom>
              <a:noFill/>
            </p:spPr>
            <p:txBody>
              <a:bodyPr wrap="square" rtlCol="0">
                <a:spAutoFit/>
              </a:bodyPr>
              <a:lstStyle/>
              <a:p>
                <a:r>
                  <a:rPr lang="en-US" dirty="0">
                    <a:latin typeface="Maiandra GD" panose="020E0502030308020204" pitchFamily="34" charset="0"/>
                    <a:cs typeface="Times New Roman" panose="02020603050405020304" pitchFamily="18" charset="0"/>
                  </a:rPr>
                  <a:t>Provide </a:t>
                </a:r>
                <a:r>
                  <a:rPr lang="en-US" dirty="0" smtClean="0">
                    <a:latin typeface="Maiandra GD" panose="020E0502030308020204" pitchFamily="34" charset="0"/>
                    <a:cs typeface="Times New Roman" panose="02020603050405020304" pitchFamily="18" charset="0"/>
                  </a:rPr>
                  <a:t>patients with </a:t>
                </a:r>
                <a:r>
                  <a:rPr lang="en-US" dirty="0">
                    <a:latin typeface="Maiandra GD" panose="020E0502030308020204" pitchFamily="34" charset="0"/>
                    <a:cs typeface="Times New Roman" panose="02020603050405020304" pitchFamily="18" charset="0"/>
                  </a:rPr>
                  <a:t>information </a:t>
                </a:r>
                <a:r>
                  <a:rPr lang="en-US" dirty="0" smtClean="0">
                    <a:latin typeface="Maiandra GD" panose="020E0502030308020204" pitchFamily="34" charset="0"/>
                    <a:cs typeface="Times New Roman" panose="02020603050405020304" pitchFamily="18" charset="0"/>
                  </a:rPr>
                  <a:t>regarding registered doctors on the system by the admin.</a:t>
                </a:r>
                <a:endParaRPr lang="am-ET" dirty="0">
                  <a:latin typeface="+mj-lt"/>
                  <a:cs typeface="Times New Roman" panose="02020603050405020304" pitchFamily="18" charset="0"/>
                </a:endParaRPr>
              </a:p>
            </p:txBody>
          </p:sp>
          <p:sp>
            <p:nvSpPr>
              <p:cNvPr id="17" name="TextBox 16">
                <a:extLst>
                  <a:ext uri="{FF2B5EF4-FFF2-40B4-BE49-F238E27FC236}">
                    <a16:creationId xmlns:a16="http://schemas.microsoft.com/office/drawing/2014/main" xmlns="" id="{69493F4A-C4EB-464A-BD61-537D47071C49}"/>
                  </a:ext>
                </a:extLst>
              </p:cNvPr>
              <p:cNvSpPr txBox="1"/>
              <p:nvPr/>
            </p:nvSpPr>
            <p:spPr>
              <a:xfrm>
                <a:off x="1555923" y="2172216"/>
                <a:ext cx="3847737" cy="400110"/>
              </a:xfrm>
              <a:prstGeom prst="rect">
                <a:avLst/>
              </a:prstGeom>
              <a:noFill/>
            </p:spPr>
            <p:txBody>
              <a:bodyPr wrap="square" rtlCol="0">
                <a:spAutoFit/>
              </a:bodyPr>
              <a:lstStyle/>
              <a:p>
                <a:pPr algn="ctr"/>
                <a:r>
                  <a:rPr lang="en-US" sz="2000" dirty="0" smtClean="0">
                    <a:latin typeface="FSP DEMO - Gmts N xtr Bld" pitchFamily="50" charset="0"/>
                  </a:rPr>
                  <a:t>Doctor Information</a:t>
                </a:r>
                <a:endParaRPr lang="en-US" sz="2000" dirty="0">
                  <a:latin typeface="FSP DEMO - Gmts N xtr Bld" pitchFamily="50" charset="0"/>
                </a:endParaRPr>
              </a:p>
            </p:txBody>
          </p:sp>
        </p:grpSp>
        <p:grpSp>
          <p:nvGrpSpPr>
            <p:cNvPr id="19" name="Group 18"/>
            <p:cNvGrpSpPr/>
            <p:nvPr/>
          </p:nvGrpSpPr>
          <p:grpSpPr>
            <a:xfrm>
              <a:off x="604332" y="1586333"/>
              <a:ext cx="951591" cy="934441"/>
              <a:chOff x="1882063" y="2511338"/>
              <a:chExt cx="951591" cy="934441"/>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2063" y="2511338"/>
                <a:ext cx="934441" cy="93444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321729" y="2529145"/>
                <a:ext cx="511925" cy="777607"/>
              </a:xfrm>
              <a:prstGeom prst="rect">
                <a:avLst/>
              </a:prstGeom>
            </p:spPr>
          </p:pic>
        </p:grpSp>
      </p:grpSp>
      <p:grpSp>
        <p:nvGrpSpPr>
          <p:cNvPr id="49" name="Group 48"/>
          <p:cNvGrpSpPr/>
          <p:nvPr/>
        </p:nvGrpSpPr>
        <p:grpSpPr>
          <a:xfrm>
            <a:off x="606888" y="3899647"/>
            <a:ext cx="4977697" cy="2244732"/>
            <a:chOff x="606888" y="3899647"/>
            <a:chExt cx="4977697" cy="2244732"/>
          </a:xfrm>
        </p:grpSpPr>
        <p:sp>
          <p:nvSpPr>
            <p:cNvPr id="6" name="Rectangle 5">
              <a:extLst>
                <a:ext uri="{FF2B5EF4-FFF2-40B4-BE49-F238E27FC236}">
                  <a16:creationId xmlns:a16="http://schemas.microsoft.com/office/drawing/2014/main" xmlns="" id="{111A0709-360A-4F5E-9ACE-2652E60C04EE}"/>
                </a:ext>
              </a:extLst>
            </p:cNvPr>
            <p:cNvSpPr/>
            <p:nvPr/>
          </p:nvSpPr>
          <p:spPr>
            <a:xfrm>
              <a:off x="1066373" y="3899647"/>
              <a:ext cx="4518212"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grpSp>
          <p:nvGrpSpPr>
            <p:cNvPr id="48" name="Group 47"/>
            <p:cNvGrpSpPr/>
            <p:nvPr/>
          </p:nvGrpSpPr>
          <p:grpSpPr>
            <a:xfrm>
              <a:off x="1455583" y="3991167"/>
              <a:ext cx="3944524" cy="1319853"/>
              <a:chOff x="1455583" y="3991167"/>
              <a:chExt cx="3944524" cy="1319853"/>
            </a:xfrm>
          </p:grpSpPr>
          <p:sp>
            <p:nvSpPr>
              <p:cNvPr id="12" name="TextBox 11">
                <a:extLst>
                  <a:ext uri="{FF2B5EF4-FFF2-40B4-BE49-F238E27FC236}">
                    <a16:creationId xmlns:a16="http://schemas.microsoft.com/office/drawing/2014/main" xmlns="" id="{6F5E39BB-1779-4E18-88B1-DDB107C20CF8}"/>
                  </a:ext>
                </a:extLst>
              </p:cNvPr>
              <p:cNvSpPr txBox="1"/>
              <p:nvPr/>
            </p:nvSpPr>
            <p:spPr>
              <a:xfrm>
                <a:off x="1487192" y="4387690"/>
                <a:ext cx="3912915" cy="923330"/>
              </a:xfrm>
              <a:prstGeom prst="rect">
                <a:avLst/>
              </a:prstGeom>
              <a:noFill/>
            </p:spPr>
            <p:txBody>
              <a:bodyPr wrap="square" rtlCol="0">
                <a:spAutoFit/>
              </a:bodyPr>
              <a:lstStyle/>
              <a:p>
                <a:r>
                  <a:rPr lang="en-US" dirty="0">
                    <a:latin typeface="Maiandra GD" panose="020E0502030308020204" pitchFamily="34" charset="0"/>
                  </a:rPr>
                  <a:t>The system </a:t>
                </a:r>
                <a:r>
                  <a:rPr lang="en-US" dirty="0" smtClean="0">
                    <a:latin typeface="Maiandra GD" panose="020E0502030308020204" pitchFamily="34" charset="0"/>
                  </a:rPr>
                  <a:t>admin controls and both all actors can view appointment for </a:t>
                </a:r>
                <a:r>
                  <a:rPr lang="en-US" dirty="0">
                    <a:latin typeface="Maiandra GD" panose="020E0502030308020204" pitchFamily="34" charset="0"/>
                  </a:rPr>
                  <a:t>each </a:t>
                </a:r>
                <a:r>
                  <a:rPr lang="en-US" dirty="0" smtClean="0">
                    <a:latin typeface="Maiandra GD" panose="020E0502030308020204" pitchFamily="34" charset="0"/>
                  </a:rPr>
                  <a:t>timeslot </a:t>
                </a:r>
                <a:r>
                  <a:rPr lang="en-US" dirty="0">
                    <a:latin typeface="Maiandra GD" panose="020E0502030308020204" pitchFamily="34" charset="0"/>
                  </a:rPr>
                  <a:t>and each </a:t>
                </a:r>
                <a:r>
                  <a:rPr lang="en-US" dirty="0" smtClean="0">
                    <a:latin typeface="Maiandra GD" panose="020E0502030308020204" pitchFamily="34" charset="0"/>
                  </a:rPr>
                  <a:t>patient.</a:t>
                </a:r>
                <a:endParaRPr lang="am-ET" dirty="0"/>
              </a:p>
            </p:txBody>
          </p:sp>
          <p:sp>
            <p:nvSpPr>
              <p:cNvPr id="13" name="TextBox 12">
                <a:extLst>
                  <a:ext uri="{FF2B5EF4-FFF2-40B4-BE49-F238E27FC236}">
                    <a16:creationId xmlns:a16="http://schemas.microsoft.com/office/drawing/2014/main" xmlns="" id="{C03C5558-6F7D-43B3-885A-F9B36C88BEC5}"/>
                  </a:ext>
                </a:extLst>
              </p:cNvPr>
              <p:cNvSpPr txBox="1"/>
              <p:nvPr/>
            </p:nvSpPr>
            <p:spPr>
              <a:xfrm>
                <a:off x="1455583" y="3991167"/>
                <a:ext cx="3839952" cy="369332"/>
              </a:xfrm>
              <a:prstGeom prst="rect">
                <a:avLst/>
              </a:prstGeom>
              <a:noFill/>
            </p:spPr>
            <p:txBody>
              <a:bodyPr wrap="square" rtlCol="0">
                <a:spAutoFit/>
              </a:bodyPr>
              <a:lstStyle/>
              <a:p>
                <a:pPr algn="ctr"/>
                <a:r>
                  <a:rPr lang="en-US" dirty="0" smtClean="0">
                    <a:latin typeface="FSP DEMO - Gmts N xtr Bld" pitchFamily="50" charset="0"/>
                  </a:rPr>
                  <a:t>Appointment Statuses</a:t>
                </a:r>
                <a:endParaRPr lang="en-US" dirty="0">
                  <a:latin typeface="FSP DEMO - Gmts N xtr Bld" pitchFamily="50" charset="0"/>
                </a:endParaRPr>
              </a:p>
            </p:txBody>
          </p:sp>
        </p:grpSp>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l="12781" r="12220"/>
            <a:stretch/>
          </p:blipFill>
          <p:spPr>
            <a:xfrm>
              <a:off x="606888" y="5077973"/>
              <a:ext cx="1066406" cy="106640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9" name="Group 38"/>
          <p:cNvGrpSpPr/>
          <p:nvPr/>
        </p:nvGrpSpPr>
        <p:grpSpPr>
          <a:xfrm>
            <a:off x="5316978" y="5723830"/>
            <a:ext cx="1090776" cy="1090776"/>
            <a:chOff x="332711" y="5650225"/>
            <a:chExt cx="1090776" cy="1090776"/>
          </a:xfrm>
        </p:grpSpPr>
        <p:pic>
          <p:nvPicPr>
            <p:cNvPr id="41" name="Picture 40">
              <a:extLst>
                <a:ext uri="{FF2B5EF4-FFF2-40B4-BE49-F238E27FC236}">
                  <a16:creationId xmlns:a16="http://schemas.microsoft.com/office/drawing/2014/main" xmlns="" id="{4A5F0EB0-8B52-4565-A493-5C2F9DFD151C}"/>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32711" y="5650225"/>
              <a:ext cx="1090776" cy="1090776"/>
            </a:xfrm>
            <a:prstGeom prst="rect">
              <a:avLst/>
            </a:prstGeom>
          </p:spPr>
        </p:pic>
        <p:sp>
          <p:nvSpPr>
            <p:cNvPr id="42" name="Oval 41"/>
            <p:cNvSpPr/>
            <p:nvPr/>
          </p:nvSpPr>
          <p:spPr>
            <a:xfrm>
              <a:off x="343728" y="5669356"/>
              <a:ext cx="1068685" cy="1068685"/>
            </a:xfrm>
            <a:prstGeom prst="ellipse">
              <a:avLst/>
            </a:prstGeom>
            <a:noFill/>
            <a:ln>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490873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D429AF-5358-469A-92DF-5476CCA92B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Rectangle 2">
            <a:extLst>
              <a:ext uri="{FF2B5EF4-FFF2-40B4-BE49-F238E27FC236}">
                <a16:creationId xmlns:a16="http://schemas.microsoft.com/office/drawing/2014/main" xmlns="" id="{BE860AC4-8696-468F-A9E2-1FD7E4943C01}"/>
              </a:ext>
            </a:extLst>
          </p:cNvPr>
          <p:cNvSpPr/>
          <p:nvPr/>
        </p:nvSpPr>
        <p:spPr>
          <a:xfrm>
            <a:off x="0" y="0"/>
            <a:ext cx="12192000" cy="6858000"/>
          </a:xfrm>
          <a:prstGeom prst="rect">
            <a:avLst/>
          </a:prstGeom>
          <a:solidFill>
            <a:srgbClr val="002060">
              <a:alpha val="88000"/>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28" name="TextBox 27">
            <a:extLst>
              <a:ext uri="{FF2B5EF4-FFF2-40B4-BE49-F238E27FC236}">
                <a16:creationId xmlns:a16="http://schemas.microsoft.com/office/drawing/2014/main" xmlns="" id="{C7BB6B52-F1BB-4F2E-A98C-5E11A92A402D}"/>
              </a:ext>
            </a:extLst>
          </p:cNvPr>
          <p:cNvSpPr txBox="1"/>
          <p:nvPr/>
        </p:nvSpPr>
        <p:spPr>
          <a:xfrm>
            <a:off x="2688448" y="829470"/>
            <a:ext cx="7330324" cy="646331"/>
          </a:xfrm>
          <a:prstGeom prst="rect">
            <a:avLst/>
          </a:prstGeom>
          <a:noFill/>
        </p:spPr>
        <p:txBody>
          <a:bodyPr wrap="square" rtlCol="0">
            <a:spAutoFit/>
          </a:bodyPr>
          <a:lstStyle/>
          <a:p>
            <a:pPr algn="ctr"/>
            <a:r>
              <a:rPr lang="en-US" sz="3600" dirty="0">
                <a:solidFill>
                  <a:schemeClr val="bg1"/>
                </a:solidFill>
                <a:latin typeface="FSP DEMO - Geometos Neue Bold" pitchFamily="50" charset="0"/>
              </a:rPr>
              <a:t>Specific objectives</a:t>
            </a:r>
          </a:p>
        </p:txBody>
      </p:sp>
      <p:grpSp>
        <p:nvGrpSpPr>
          <p:cNvPr id="45" name="Group 44"/>
          <p:cNvGrpSpPr/>
          <p:nvPr/>
        </p:nvGrpSpPr>
        <p:grpSpPr>
          <a:xfrm>
            <a:off x="6072234" y="2043953"/>
            <a:ext cx="4749904" cy="1519518"/>
            <a:chOff x="6072234" y="2043953"/>
            <a:chExt cx="4749904" cy="1519518"/>
          </a:xfrm>
        </p:grpSpPr>
        <p:sp>
          <p:nvSpPr>
            <p:cNvPr id="7" name="Rectangle 6">
              <a:extLst>
                <a:ext uri="{FF2B5EF4-FFF2-40B4-BE49-F238E27FC236}">
                  <a16:creationId xmlns:a16="http://schemas.microsoft.com/office/drawing/2014/main" xmlns="" id="{6696DD2D-FA36-4C54-8119-EA45660B0C50}"/>
                </a:ext>
              </a:extLst>
            </p:cNvPr>
            <p:cNvSpPr/>
            <p:nvPr/>
          </p:nvSpPr>
          <p:spPr>
            <a:xfrm>
              <a:off x="6078070" y="2043953"/>
              <a:ext cx="4718459"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4" name="TextBox 13">
              <a:extLst>
                <a:ext uri="{FF2B5EF4-FFF2-40B4-BE49-F238E27FC236}">
                  <a16:creationId xmlns:a16="http://schemas.microsoft.com/office/drawing/2014/main" xmlns="" id="{0FA0AF34-B56C-4316-BA88-198A2CA3DEDF}"/>
                </a:ext>
              </a:extLst>
            </p:cNvPr>
            <p:cNvSpPr txBox="1"/>
            <p:nvPr/>
          </p:nvSpPr>
          <p:spPr>
            <a:xfrm>
              <a:off x="6072234" y="2339645"/>
              <a:ext cx="4749904" cy="923330"/>
            </a:xfrm>
            <a:prstGeom prst="rect">
              <a:avLst/>
            </a:prstGeom>
            <a:noFill/>
          </p:spPr>
          <p:txBody>
            <a:bodyPr wrap="square" rtlCol="0">
              <a:spAutoFit/>
            </a:bodyPr>
            <a:lstStyle/>
            <a:p>
              <a:r>
                <a:rPr lang="en-US" dirty="0" smtClean="0">
                  <a:latin typeface="Maiandra GD" panose="020E0502030308020204" pitchFamily="34" charset="0"/>
                </a:rPr>
                <a:t>To </a:t>
              </a:r>
              <a:r>
                <a:rPr lang="en-US" dirty="0">
                  <a:latin typeface="Maiandra GD" panose="020E0502030308020204" pitchFamily="34" charset="0"/>
                </a:rPr>
                <a:t>offer patients detailed </a:t>
              </a:r>
              <a:r>
                <a:rPr lang="en-US" dirty="0" smtClean="0">
                  <a:latin typeface="Maiandra GD" panose="020E0502030308020204" pitchFamily="34" charset="0"/>
                </a:rPr>
                <a:t>doctor information</a:t>
              </a:r>
              <a:r>
                <a:rPr lang="en-US" dirty="0">
                  <a:latin typeface="Maiandra GD" panose="020E0502030308020204" pitchFamily="34" charset="0"/>
                </a:rPr>
                <a:t>, including specializations, qualifications, and patient reviews through the mobile app</a:t>
              </a:r>
            </a:p>
          </p:txBody>
        </p:sp>
      </p:grpSp>
      <p:grpSp>
        <p:nvGrpSpPr>
          <p:cNvPr id="51" name="Group 50"/>
          <p:cNvGrpSpPr/>
          <p:nvPr/>
        </p:nvGrpSpPr>
        <p:grpSpPr>
          <a:xfrm>
            <a:off x="6078071" y="3899647"/>
            <a:ext cx="4718458" cy="1519518"/>
            <a:chOff x="6078071" y="3899647"/>
            <a:chExt cx="4718458" cy="1519518"/>
          </a:xfrm>
        </p:grpSpPr>
        <p:sp>
          <p:nvSpPr>
            <p:cNvPr id="8" name="Rectangle 7">
              <a:extLst>
                <a:ext uri="{FF2B5EF4-FFF2-40B4-BE49-F238E27FC236}">
                  <a16:creationId xmlns:a16="http://schemas.microsoft.com/office/drawing/2014/main" xmlns="" id="{D592EF42-4678-4DC6-8385-5805E02A84CD}"/>
                </a:ext>
              </a:extLst>
            </p:cNvPr>
            <p:cNvSpPr/>
            <p:nvPr/>
          </p:nvSpPr>
          <p:spPr>
            <a:xfrm>
              <a:off x="6078071" y="3899647"/>
              <a:ext cx="4718458"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26" name="TextBox 25">
              <a:extLst>
                <a:ext uri="{FF2B5EF4-FFF2-40B4-BE49-F238E27FC236}">
                  <a16:creationId xmlns:a16="http://schemas.microsoft.com/office/drawing/2014/main" xmlns="" id="{0E84ACD6-E7E6-4AD5-93C5-B17118B7A9AE}"/>
                </a:ext>
              </a:extLst>
            </p:cNvPr>
            <p:cNvSpPr txBox="1"/>
            <p:nvPr/>
          </p:nvSpPr>
          <p:spPr>
            <a:xfrm>
              <a:off x="6116395" y="4344147"/>
              <a:ext cx="4496466" cy="646331"/>
            </a:xfrm>
            <a:prstGeom prst="rect">
              <a:avLst/>
            </a:prstGeom>
            <a:noFill/>
          </p:spPr>
          <p:txBody>
            <a:bodyPr wrap="square" rtlCol="0">
              <a:spAutoFit/>
            </a:bodyPr>
            <a:lstStyle/>
            <a:p>
              <a:r>
                <a:rPr lang="en-US" dirty="0" smtClean="0">
                  <a:latin typeface="Maiandra GD" panose="020E0502030308020204" pitchFamily="34" charset="0"/>
                </a:rPr>
                <a:t>To </a:t>
              </a:r>
              <a:r>
                <a:rPr lang="en-US" dirty="0">
                  <a:latin typeface="Maiandra GD" panose="020E0502030308020204" pitchFamily="34" charset="0"/>
                </a:rPr>
                <a:t>integrate </a:t>
              </a:r>
              <a:r>
                <a:rPr lang="en-US" dirty="0" smtClean="0">
                  <a:latin typeface="Maiandra GD" panose="020E0502030308020204" pitchFamily="34" charset="0"/>
                </a:rPr>
                <a:t>a </a:t>
              </a:r>
              <a:r>
                <a:rPr lang="en-US" dirty="0">
                  <a:latin typeface="Maiandra GD" panose="020E0502030308020204" pitchFamily="34" charset="0"/>
                </a:rPr>
                <a:t>feedback mechanism </a:t>
              </a:r>
              <a:r>
                <a:rPr lang="en-US" dirty="0"/>
                <a:t>in the mobile app for patients </a:t>
              </a:r>
              <a:r>
                <a:rPr lang="en-US" dirty="0" smtClean="0"/>
                <a:t>.</a:t>
              </a:r>
              <a:endParaRPr lang="am-ET" dirty="0"/>
            </a:p>
          </p:txBody>
        </p:sp>
      </p:grpSp>
      <p:grpSp>
        <p:nvGrpSpPr>
          <p:cNvPr id="44" name="Group 43"/>
          <p:cNvGrpSpPr/>
          <p:nvPr/>
        </p:nvGrpSpPr>
        <p:grpSpPr>
          <a:xfrm>
            <a:off x="1066373" y="2043953"/>
            <a:ext cx="4518212" cy="1519518"/>
            <a:chOff x="1066373" y="2043953"/>
            <a:chExt cx="4518212" cy="1519518"/>
          </a:xfrm>
        </p:grpSpPr>
        <p:sp>
          <p:nvSpPr>
            <p:cNvPr id="5" name="Rectangle 4">
              <a:extLst>
                <a:ext uri="{FF2B5EF4-FFF2-40B4-BE49-F238E27FC236}">
                  <a16:creationId xmlns:a16="http://schemas.microsoft.com/office/drawing/2014/main" xmlns="" id="{403273E7-C445-4B7E-81FF-B9B05417B5B7}"/>
                </a:ext>
              </a:extLst>
            </p:cNvPr>
            <p:cNvSpPr/>
            <p:nvPr/>
          </p:nvSpPr>
          <p:spPr>
            <a:xfrm>
              <a:off x="1066373" y="2043953"/>
              <a:ext cx="4518212"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6" name="TextBox 15">
              <a:extLst>
                <a:ext uri="{FF2B5EF4-FFF2-40B4-BE49-F238E27FC236}">
                  <a16:creationId xmlns:a16="http://schemas.microsoft.com/office/drawing/2014/main" xmlns="" id="{5455BB45-B052-4199-B944-B04C446BFF47}"/>
                </a:ext>
              </a:extLst>
            </p:cNvPr>
            <p:cNvSpPr txBox="1"/>
            <p:nvPr/>
          </p:nvSpPr>
          <p:spPr>
            <a:xfrm>
              <a:off x="1578298" y="2346564"/>
              <a:ext cx="3867767" cy="923330"/>
            </a:xfrm>
            <a:prstGeom prst="rect">
              <a:avLst/>
            </a:prstGeom>
            <a:noFill/>
          </p:spPr>
          <p:txBody>
            <a:bodyPr wrap="square" rtlCol="0">
              <a:spAutoFit/>
            </a:bodyPr>
            <a:lstStyle/>
            <a:p>
              <a:r>
                <a:rPr lang="en-US" dirty="0" smtClean="0">
                  <a:latin typeface="Maiandra GD" panose="020E0502030308020204" pitchFamily="34" charset="0"/>
                  <a:cs typeface="Times New Roman" panose="02020603050405020304" pitchFamily="18" charset="0"/>
                </a:rPr>
                <a:t>To </a:t>
              </a:r>
              <a:r>
                <a:rPr lang="en-US" dirty="0">
                  <a:latin typeface="Maiandra GD" panose="020E0502030308020204" pitchFamily="34" charset="0"/>
                  <a:cs typeface="Times New Roman" panose="02020603050405020304" pitchFamily="18" charset="0"/>
                </a:rPr>
                <a:t>develop a user-friendly mobile app enabling patients to easily book, reschedule, or cancel appointments.</a:t>
              </a:r>
              <a:endParaRPr lang="am-ET" dirty="0">
                <a:latin typeface="+mj-lt"/>
                <a:cs typeface="Times New Roman" panose="02020603050405020304" pitchFamily="18" charset="0"/>
              </a:endParaRPr>
            </a:p>
          </p:txBody>
        </p:sp>
      </p:grpSp>
      <p:grpSp>
        <p:nvGrpSpPr>
          <p:cNvPr id="49" name="Group 48"/>
          <p:cNvGrpSpPr/>
          <p:nvPr/>
        </p:nvGrpSpPr>
        <p:grpSpPr>
          <a:xfrm>
            <a:off x="1066373" y="3899647"/>
            <a:ext cx="4518212" cy="1519518"/>
            <a:chOff x="1066373" y="3899647"/>
            <a:chExt cx="4518212" cy="1519518"/>
          </a:xfrm>
        </p:grpSpPr>
        <p:sp>
          <p:nvSpPr>
            <p:cNvPr id="6" name="Rectangle 5">
              <a:extLst>
                <a:ext uri="{FF2B5EF4-FFF2-40B4-BE49-F238E27FC236}">
                  <a16:creationId xmlns:a16="http://schemas.microsoft.com/office/drawing/2014/main" xmlns="" id="{111A0709-360A-4F5E-9ACE-2652E60C04EE}"/>
                </a:ext>
              </a:extLst>
            </p:cNvPr>
            <p:cNvSpPr/>
            <p:nvPr/>
          </p:nvSpPr>
          <p:spPr>
            <a:xfrm>
              <a:off x="1066373" y="3899647"/>
              <a:ext cx="4518212" cy="151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m-ET"/>
            </a:p>
          </p:txBody>
        </p:sp>
        <p:sp>
          <p:nvSpPr>
            <p:cNvPr id="12" name="TextBox 11">
              <a:extLst>
                <a:ext uri="{FF2B5EF4-FFF2-40B4-BE49-F238E27FC236}">
                  <a16:creationId xmlns:a16="http://schemas.microsoft.com/office/drawing/2014/main" xmlns="" id="{6F5E39BB-1779-4E18-88B1-DDB107C20CF8}"/>
                </a:ext>
              </a:extLst>
            </p:cNvPr>
            <p:cNvSpPr txBox="1"/>
            <p:nvPr/>
          </p:nvSpPr>
          <p:spPr>
            <a:xfrm>
              <a:off x="1483211" y="4121863"/>
              <a:ext cx="4033928" cy="923330"/>
            </a:xfrm>
            <a:prstGeom prst="rect">
              <a:avLst/>
            </a:prstGeom>
            <a:noFill/>
          </p:spPr>
          <p:txBody>
            <a:bodyPr wrap="square" rtlCol="0">
              <a:spAutoFit/>
            </a:bodyPr>
            <a:lstStyle/>
            <a:p>
              <a:r>
                <a:rPr lang="en-US" dirty="0" smtClean="0">
                  <a:latin typeface="Maiandra GD" panose="020E0502030308020204" pitchFamily="34" charset="0"/>
                </a:rPr>
                <a:t>To </a:t>
              </a:r>
              <a:r>
                <a:rPr lang="en-US" dirty="0">
                  <a:latin typeface="Maiandra GD" panose="020E0502030308020204" pitchFamily="34" charset="0"/>
                </a:rPr>
                <a:t>provide a web app for hospital health officer with elements for efficient appointment </a:t>
              </a:r>
              <a:r>
                <a:rPr lang="en-US" dirty="0" smtClean="0">
                  <a:latin typeface="Maiandra GD" panose="020E0502030308020204" pitchFamily="34" charset="0"/>
                </a:rPr>
                <a:t>management.</a:t>
              </a:r>
              <a:endParaRPr lang="am-ET" dirty="0"/>
            </a:p>
          </p:txBody>
        </p:sp>
      </p:grpSp>
      <p:grpSp>
        <p:nvGrpSpPr>
          <p:cNvPr id="39" name="Group 38"/>
          <p:cNvGrpSpPr/>
          <p:nvPr/>
        </p:nvGrpSpPr>
        <p:grpSpPr>
          <a:xfrm>
            <a:off x="5316978" y="5723830"/>
            <a:ext cx="1090776" cy="1090776"/>
            <a:chOff x="332711" y="5650225"/>
            <a:chExt cx="1090776" cy="1090776"/>
          </a:xfrm>
        </p:grpSpPr>
        <p:pic>
          <p:nvPicPr>
            <p:cNvPr id="41" name="Picture 40">
              <a:extLst>
                <a:ext uri="{FF2B5EF4-FFF2-40B4-BE49-F238E27FC236}">
                  <a16:creationId xmlns:a16="http://schemas.microsoft.com/office/drawing/2014/main" xmlns="" id="{4A5F0EB0-8B52-4565-A493-5C2F9DFD151C}"/>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32711" y="5650225"/>
              <a:ext cx="1090776" cy="1090776"/>
            </a:xfrm>
            <a:prstGeom prst="rect">
              <a:avLst/>
            </a:prstGeom>
          </p:spPr>
        </p:pic>
        <p:sp>
          <p:nvSpPr>
            <p:cNvPr id="42" name="Oval 41"/>
            <p:cNvSpPr/>
            <p:nvPr/>
          </p:nvSpPr>
          <p:spPr>
            <a:xfrm>
              <a:off x="343728" y="5669356"/>
              <a:ext cx="1068685" cy="1068685"/>
            </a:xfrm>
            <a:prstGeom prst="ellipse">
              <a:avLst/>
            </a:prstGeom>
            <a:noFill/>
            <a:ln>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013024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TotalTime>
  <Words>1811</Words>
  <Application>Microsoft Office PowerPoint</Application>
  <PresentationFormat>Widescreen</PresentationFormat>
  <Paragraphs>280</Paragraphs>
  <Slides>25</Slides>
  <Notes>18</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25</vt:i4>
      </vt:variant>
    </vt:vector>
  </HeadingPairs>
  <TitlesOfParts>
    <vt:vector size="46" baseType="lpstr">
      <vt:lpstr>Malgun Gothic</vt:lpstr>
      <vt:lpstr>A0 Addis Abeba Unicode</vt:lpstr>
      <vt:lpstr>Arial</vt:lpstr>
      <vt:lpstr>Calibri</vt:lpstr>
      <vt:lpstr>Calibri Light</vt:lpstr>
      <vt:lpstr>Century Gothic</vt:lpstr>
      <vt:lpstr>Doppio One</vt:lpstr>
      <vt:lpstr>FSP DEMO - Geometos Neue Bold</vt:lpstr>
      <vt:lpstr>FSP DEMO - Geometos Neue Light</vt:lpstr>
      <vt:lpstr>FSP DEMO - Gmts N xtr Bld</vt:lpstr>
      <vt:lpstr>Lato</vt:lpstr>
      <vt:lpstr>Lato Light</vt:lpstr>
      <vt:lpstr>Maiandra GD</vt:lpstr>
      <vt:lpstr>Montserrat</vt:lpstr>
      <vt:lpstr>Montserrat SemiBold</vt:lpstr>
      <vt:lpstr>Nyala</vt:lpstr>
      <vt:lpstr>Roboto Black</vt:lpstr>
      <vt:lpstr>Segoe UI</vt:lpstr>
      <vt:lpstr>Segoe UI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4</vt:lpstr>
      <vt:lpstr>PowerPoint Presentation</vt:lpstr>
      <vt:lpstr>PowerPoint Presentation</vt:lpstr>
      <vt:lpstr>PowerPoint Presentation</vt:lpstr>
      <vt:lpstr>PowerPoint Presentation</vt:lpstr>
      <vt:lpstr>PowerPoint Presentation</vt:lpstr>
      <vt:lpstr>PowerPoint Presentation</vt:lpstr>
      <vt:lpstr>Balanced scorecard slide 10</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Andualem Nigatu</dc:creator>
  <cp:lastModifiedBy>Bikila</cp:lastModifiedBy>
  <cp:revision>462</cp:revision>
  <dcterms:created xsi:type="dcterms:W3CDTF">2023-06-26T15:44:16Z</dcterms:created>
  <dcterms:modified xsi:type="dcterms:W3CDTF">2024-06-07T11:09:02Z</dcterms:modified>
</cp:coreProperties>
</file>